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0" r:id="rId4"/>
    <p:sldId id="268" r:id="rId5"/>
    <p:sldId id="272" r:id="rId6"/>
    <p:sldId id="273" r:id="rId7"/>
    <p:sldId id="274" r:id="rId8"/>
    <p:sldId id="271" r:id="rId9"/>
  </p:sldIdLst>
  <p:sldSz cx="10080625" cy="5670550"/>
  <p:notesSz cx="7559675" cy="10691813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0BCC-8A97-41DB-B57B-38DBED9385EC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8AA70-93B5-4678-BF9A-47AA979965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2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lickr.com/photos/clermont-ferrand/4681839410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28000"/>
            <a:lum/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8F465204-3DA6-4792-81D1-4832AB59C7C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signature-contrat-poign%C3%A9e-de-main-3113182/" TargetMode="External"/><Relationship Id="rId3" Type="http://schemas.openxmlformats.org/officeDocument/2006/relationships/hyperlink" Target="http://www.flickr.com/photos/clermont-ferrand/4681839410/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stileex.xyz/modele-contrat-vente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boragora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boragora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D24C524-F52E-4BB8-832C-B3C4FD6EB719}"/>
              </a:ext>
            </a:extLst>
          </p:cNvPr>
          <p:cNvSpPr txBox="1"/>
          <p:nvPr/>
        </p:nvSpPr>
        <p:spPr>
          <a:xfrm>
            <a:off x="1957139" y="840194"/>
            <a:ext cx="6166338" cy="369332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1 ) Définition d’un cahier des charges fonctionnel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36DA33-F052-4A8F-B21B-88DB7D1BA4EB}"/>
              </a:ext>
            </a:extLst>
          </p:cNvPr>
          <p:cNvSpPr txBox="1"/>
          <p:nvPr/>
        </p:nvSpPr>
        <p:spPr>
          <a:xfrm>
            <a:off x="937847" y="1306804"/>
            <a:ext cx="8440615" cy="2031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FR" dirty="0"/>
              <a:t>Un </a:t>
            </a:r>
            <a:r>
              <a:rPr lang="fr-FR" b="1" dirty="0"/>
              <a:t>cahier des charges fonctionnel</a:t>
            </a:r>
            <a:r>
              <a:rPr lang="fr-FR" dirty="0"/>
              <a:t> (CDCF) est un document qui permet de fixer les règles pour qu'un projet soit mené à bien, sans surprise, et de déterminer les devoirs et les droits de chaque participant.</a:t>
            </a:r>
          </a:p>
          <a:p>
            <a:r>
              <a:rPr lang="fr-FR" dirty="0"/>
              <a:t>Ce document est très important et doit être respecté lors de la réalisation d'un projet.</a:t>
            </a:r>
          </a:p>
          <a:p>
            <a:r>
              <a:rPr lang="fr-FR" dirty="0"/>
              <a:t>Il fait office de contrat.</a:t>
            </a:r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75964-286D-498A-9AE8-64164E93048F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850B27E-86E6-4A64-B5EB-17FCC58C9240}"/>
              </a:ext>
            </a:extLst>
          </p:cNvPr>
          <p:cNvGrpSpPr/>
          <p:nvPr/>
        </p:nvGrpSpPr>
        <p:grpSpPr>
          <a:xfrm>
            <a:off x="932074" y="3465914"/>
            <a:ext cx="7493215" cy="2204636"/>
            <a:chOff x="932074" y="3465914"/>
            <a:chExt cx="7493215" cy="220463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6995E6B-6254-49C4-B85B-2213BE382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32074" y="3501307"/>
              <a:ext cx="1498233" cy="1498233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991721B-D3F1-4808-A512-DA2C63FE01D8}"/>
                </a:ext>
              </a:extLst>
            </p:cNvPr>
            <p:cNvSpPr txBox="1"/>
            <p:nvPr/>
          </p:nvSpPr>
          <p:spPr>
            <a:xfrm>
              <a:off x="937847" y="5162719"/>
              <a:ext cx="14982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>
                  <a:hlinkClick r:id="rId5" tooltip="https://stileex.xyz/modele-contrat-vente/"/>
                </a:rPr>
                <a:t>Cette photo</a:t>
              </a:r>
              <a:r>
                <a:rPr lang="fr-FR" sz="900"/>
                <a:t> par Auteur inconnu est soumise à la licence </a:t>
              </a:r>
              <a:r>
                <a:rPr lang="fr-FR" sz="900">
                  <a:hlinkClick r:id="rId6" tooltip="https://creativecommons.org/licenses/by/3.0/"/>
                </a:rPr>
                <a:t>CC BY</a:t>
              </a:r>
              <a:endParaRPr lang="fr-FR" sz="900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C01C117-98F8-4AF1-AA5C-481D26285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499209" y="3465914"/>
              <a:ext cx="2926080" cy="19507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0E1A2D3C-8AF0-4364-9B55-75569312C999}"/>
              </a:ext>
            </a:extLst>
          </p:cNvPr>
          <p:cNvSpPr txBox="1"/>
          <p:nvPr/>
        </p:nvSpPr>
        <p:spPr>
          <a:xfrm>
            <a:off x="1509786" y="973324"/>
            <a:ext cx="6166338" cy="369332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2 ) qui est concerné par ce contrat 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4C943-282E-4FB3-938A-9AA65F0C2D4F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67487D-4E3B-4BAF-9F87-4C3BB8647D3C}"/>
              </a:ext>
            </a:extLst>
          </p:cNvPr>
          <p:cNvSpPr txBox="1"/>
          <p:nvPr/>
        </p:nvSpPr>
        <p:spPr>
          <a:xfrm>
            <a:off x="2717293" y="1415706"/>
            <a:ext cx="509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un projet, deux personnes sont concernées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381491-7572-44D9-B02D-580799CF3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8503" y="3329759"/>
            <a:ext cx="3083617" cy="18501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D77860D-AB0C-4884-B10F-E832BF1B835B}"/>
              </a:ext>
            </a:extLst>
          </p:cNvPr>
          <p:cNvSpPr txBox="1"/>
          <p:nvPr/>
        </p:nvSpPr>
        <p:spPr>
          <a:xfrm>
            <a:off x="3498503" y="5365041"/>
            <a:ext cx="308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://laboragora.com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5F4B1A2A-80DA-426B-86C5-9F1E50F66CD2}"/>
              </a:ext>
            </a:extLst>
          </p:cNvPr>
          <p:cNvSpPr/>
          <p:nvPr/>
        </p:nvSpPr>
        <p:spPr>
          <a:xfrm>
            <a:off x="679799" y="2070685"/>
            <a:ext cx="4665925" cy="1043354"/>
          </a:xfrm>
          <a:prstGeom prst="wedgeRoundRectCallout">
            <a:avLst>
              <a:gd name="adj1" fmla="val 26904"/>
              <a:gd name="adj2" fmla="val 129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Le client </a:t>
            </a:r>
            <a:r>
              <a:rPr lang="fr-FR" dirty="0">
                <a:solidFill>
                  <a:schemeClr val="tx1"/>
                </a:solidFill>
              </a:rPr>
              <a:t>que l’on appelle aussi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demandeur</a:t>
            </a:r>
            <a:r>
              <a:rPr lang="fr-FR" dirty="0">
                <a:solidFill>
                  <a:schemeClr val="tx1"/>
                </a:solidFill>
              </a:rPr>
              <a:t> ou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maître d’ouvrage </a:t>
            </a:r>
            <a:r>
              <a:rPr lang="fr-FR" dirty="0">
                <a:solidFill>
                  <a:schemeClr val="tx1"/>
                </a:solidFill>
              </a:rPr>
              <a:t>souhaite un objet technique qui permettra de répondre à ses besoins</a:t>
            </a: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F63E98F8-1B9A-42D9-8433-9F04D0F444A6}"/>
              </a:ext>
            </a:extLst>
          </p:cNvPr>
          <p:cNvSpPr/>
          <p:nvPr/>
        </p:nvSpPr>
        <p:spPr>
          <a:xfrm>
            <a:off x="5474607" y="2041560"/>
            <a:ext cx="4665925" cy="1043354"/>
          </a:xfrm>
          <a:prstGeom prst="wedgeRoundRectCallout">
            <a:avLst>
              <a:gd name="adj1" fmla="val -45958"/>
              <a:gd name="adj2" fmla="val 1355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Le concepteur </a:t>
            </a:r>
            <a:r>
              <a:rPr lang="fr-FR" dirty="0">
                <a:solidFill>
                  <a:schemeClr val="tx1"/>
                </a:solidFill>
              </a:rPr>
              <a:t>que l’on appelle aussi 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maître d’œuvre  </a:t>
            </a:r>
            <a:r>
              <a:rPr lang="fr-FR" dirty="0">
                <a:solidFill>
                  <a:schemeClr val="tx1"/>
                </a:solidFill>
              </a:rPr>
              <a:t>a pour fonction de concevoir cet objet technique</a:t>
            </a:r>
          </a:p>
        </p:txBody>
      </p:sp>
    </p:spTree>
    <p:extLst>
      <p:ext uri="{BB962C8B-B14F-4D97-AF65-F5344CB8AC3E}">
        <p14:creationId xmlns:p14="http://schemas.microsoft.com/office/powerpoint/2010/main" val="4056539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F14C943-282E-4FB3-938A-9AA65F0C2D4F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381491-7572-44D9-B02D-580799CF3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7690" y="911735"/>
            <a:ext cx="7113659" cy="42681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relaxedInset"/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D77860D-AB0C-4884-B10F-E832BF1B835B}"/>
              </a:ext>
            </a:extLst>
          </p:cNvPr>
          <p:cNvSpPr txBox="1"/>
          <p:nvPr/>
        </p:nvSpPr>
        <p:spPr>
          <a:xfrm>
            <a:off x="3498503" y="5365041"/>
            <a:ext cx="308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://laboragora.com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E914122E-9655-4CDE-BFBC-F692CA3D8913}"/>
              </a:ext>
            </a:extLst>
          </p:cNvPr>
          <p:cNvSpPr/>
          <p:nvPr/>
        </p:nvSpPr>
        <p:spPr>
          <a:xfrm>
            <a:off x="515815" y="726624"/>
            <a:ext cx="2982688" cy="1066800"/>
          </a:xfrm>
          <a:prstGeom prst="wedgeRoundRectCallout">
            <a:avLst>
              <a:gd name="adj1" fmla="val 50307"/>
              <a:gd name="adj2" fmla="val 115247"/>
              <a:gd name="adj3" fmla="val 16667"/>
            </a:avLst>
          </a:prstGeom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Le client explique, de façon précise son besoin, et impose des contraintes au concepteur.</a:t>
            </a:r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ACBED5C5-E8EA-432D-A221-8D00639C9E4C}"/>
              </a:ext>
            </a:extLst>
          </p:cNvPr>
          <p:cNvSpPr/>
          <p:nvPr/>
        </p:nvSpPr>
        <p:spPr>
          <a:xfrm>
            <a:off x="6775937" y="950262"/>
            <a:ext cx="3304687" cy="4229668"/>
          </a:xfrm>
          <a:prstGeom prst="wedgeRoundRectCallout">
            <a:avLst>
              <a:gd name="adj1" fmla="val -59171"/>
              <a:gd name="adj2" fmla="val -13376"/>
              <a:gd name="adj3" fmla="val 16667"/>
            </a:avLst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Le concepteur essaie de comprendre ce que veut le client. Il va l’écouter et en utilisant des outils ( bête à cornes, pieuvre, diagramme des exigences), il va identifier la fonction principale  de l’objet à concevoir et les contraintes qu’il va devoir respecter pour que le client soit satisfait.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F839312-E49D-4CE6-9A31-59A93AA8C839}"/>
              </a:ext>
            </a:extLst>
          </p:cNvPr>
          <p:cNvGrpSpPr/>
          <p:nvPr/>
        </p:nvGrpSpPr>
        <p:grpSpPr>
          <a:xfrm>
            <a:off x="2134934" y="2694173"/>
            <a:ext cx="3987692" cy="2367755"/>
            <a:chOff x="2134934" y="2694173"/>
            <a:chExt cx="3987692" cy="236775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E957D1B9-E6E0-492F-B6B4-3A4203532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49" t="34103" r="56274" b="22253"/>
            <a:stretch/>
          </p:blipFill>
          <p:spPr>
            <a:xfrm>
              <a:off x="4806461" y="2694173"/>
              <a:ext cx="662854" cy="717242"/>
            </a:xfrm>
            <a:prstGeom prst="rect">
              <a:avLst/>
            </a:prstGeom>
          </p:spPr>
        </p:pic>
        <p:sp>
          <p:nvSpPr>
            <p:cNvPr id="14" name="Bulle narrative : rectangle à coins arrondis 13">
              <a:extLst>
                <a:ext uri="{FF2B5EF4-FFF2-40B4-BE49-F238E27FC236}">
                  <a16:creationId xmlns:a16="http://schemas.microsoft.com/office/drawing/2014/main" id="{0FC67D4B-D41C-4356-BB7D-462F811A5261}"/>
                </a:ext>
              </a:extLst>
            </p:cNvPr>
            <p:cNvSpPr/>
            <p:nvPr/>
          </p:nvSpPr>
          <p:spPr>
            <a:xfrm>
              <a:off x="2134934" y="3529417"/>
              <a:ext cx="3987692" cy="1532511"/>
            </a:xfrm>
            <a:prstGeom prst="wedgeRoundRectCallout">
              <a:avLst>
                <a:gd name="adj1" fmla="val 25507"/>
                <a:gd name="adj2" fmla="val -60321"/>
                <a:gd name="adj3" fmla="val 1666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perspective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Les informations liées au projet seront notées dans un document que l’on appelle « cahier des charges ». Celui-ci sera lu et signé par les deux parties. Il fera office de contrat.</a:t>
              </a:r>
            </a:p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75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F1B10C2-E26B-4347-B59F-94B48E4AA9ED}"/>
              </a:ext>
            </a:extLst>
          </p:cNvPr>
          <p:cNvSpPr txBox="1"/>
          <p:nvPr/>
        </p:nvSpPr>
        <p:spPr>
          <a:xfrm>
            <a:off x="1509786" y="843002"/>
            <a:ext cx="6166338" cy="646331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3 ) Comment sont notées les informations dans un cahier des charges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272628-027B-4A42-AD65-5C5B3C826204}"/>
              </a:ext>
            </a:extLst>
          </p:cNvPr>
          <p:cNvSpPr txBox="1"/>
          <p:nvPr/>
        </p:nvSpPr>
        <p:spPr>
          <a:xfrm>
            <a:off x="1427724" y="1489333"/>
            <a:ext cx="782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Un cahier des charges peut prendre plusieurs formes mais les informations à noter dans le document  seront toujours les mêmes. </a:t>
            </a:r>
          </a:p>
        </p:txBody>
      </p:sp>
      <p:sp>
        <p:nvSpPr>
          <p:cNvPr id="5" name="Organigramme : Multidocument 4">
            <a:extLst>
              <a:ext uri="{FF2B5EF4-FFF2-40B4-BE49-F238E27FC236}">
                <a16:creationId xmlns:a16="http://schemas.microsoft.com/office/drawing/2014/main" id="{54AE3942-8C6F-44EB-886A-A7435654C719}"/>
              </a:ext>
            </a:extLst>
          </p:cNvPr>
          <p:cNvSpPr/>
          <p:nvPr/>
        </p:nvSpPr>
        <p:spPr>
          <a:xfrm>
            <a:off x="281355" y="2074108"/>
            <a:ext cx="2672861" cy="290732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On doit, dans un premier temps, présenter le projet et définir son origine.</a:t>
            </a:r>
            <a:endParaRPr lang="fr-FR" dirty="0"/>
          </a:p>
        </p:txBody>
      </p:sp>
      <p:sp>
        <p:nvSpPr>
          <p:cNvPr id="9" name="Organigramme : Multidocument 8">
            <a:extLst>
              <a:ext uri="{FF2B5EF4-FFF2-40B4-BE49-F238E27FC236}">
                <a16:creationId xmlns:a16="http://schemas.microsoft.com/office/drawing/2014/main" id="{924284D0-C156-4A17-A155-EA1081BEE2DD}"/>
              </a:ext>
            </a:extLst>
          </p:cNvPr>
          <p:cNvSpPr/>
          <p:nvPr/>
        </p:nvSpPr>
        <p:spPr>
          <a:xfrm>
            <a:off x="3481754" y="2379783"/>
            <a:ext cx="2672861" cy="2907323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Dans un deuxième temps, noter la fonction principale de l’objet à réaliser</a:t>
            </a:r>
            <a:endParaRPr lang="fr-FR" dirty="0"/>
          </a:p>
        </p:txBody>
      </p:sp>
      <p:sp>
        <p:nvSpPr>
          <p:cNvPr id="10" name="Organigramme : Multidocument 9">
            <a:extLst>
              <a:ext uri="{FF2B5EF4-FFF2-40B4-BE49-F238E27FC236}">
                <a16:creationId xmlns:a16="http://schemas.microsoft.com/office/drawing/2014/main" id="{B5BC1259-E4AC-4836-BA94-41959D005957}"/>
              </a:ext>
            </a:extLst>
          </p:cNvPr>
          <p:cNvSpPr/>
          <p:nvPr/>
        </p:nvSpPr>
        <p:spPr>
          <a:xfrm>
            <a:off x="6682153" y="2682489"/>
            <a:ext cx="3223847" cy="2907323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Et dans un troisième temps, nous devons lister toutes les contraintes que le concepteur devra respecter  en les précisent par des critères et des niveaux d’acquisition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589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8" name="Organigramme : Multidocument 7">
            <a:extLst>
              <a:ext uri="{FF2B5EF4-FFF2-40B4-BE49-F238E27FC236}">
                <a16:creationId xmlns:a16="http://schemas.microsoft.com/office/drawing/2014/main" id="{D38F30D1-6D35-43C1-9A01-E460DC960F11}"/>
              </a:ext>
            </a:extLst>
          </p:cNvPr>
          <p:cNvSpPr/>
          <p:nvPr/>
        </p:nvSpPr>
        <p:spPr>
          <a:xfrm>
            <a:off x="339357" y="911735"/>
            <a:ext cx="9401906" cy="83099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On doit, dans un premier temps, présenter le projet et définir son origine.</a:t>
            </a:r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490DBAA-2F47-44CA-B9AC-F9BE3C26AD0C}"/>
              </a:ext>
            </a:extLst>
          </p:cNvPr>
          <p:cNvGrpSpPr/>
          <p:nvPr/>
        </p:nvGrpSpPr>
        <p:grpSpPr>
          <a:xfrm>
            <a:off x="0" y="1756365"/>
            <a:ext cx="6025662" cy="3914185"/>
            <a:chOff x="0" y="1756365"/>
            <a:chExt cx="6025662" cy="3914185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E22E401B-543A-4230-A6FA-245363FC3093}"/>
                </a:ext>
              </a:extLst>
            </p:cNvPr>
            <p:cNvGrpSpPr/>
            <p:nvPr/>
          </p:nvGrpSpPr>
          <p:grpSpPr>
            <a:xfrm>
              <a:off x="0" y="1756365"/>
              <a:ext cx="6025662" cy="3632990"/>
              <a:chOff x="0" y="1756365"/>
              <a:chExt cx="6025662" cy="363299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27A7EF76-7805-4C16-B4DE-289CE7CAF9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4073" t="21486" r="23130" b="9221"/>
              <a:stretch/>
            </p:blipFill>
            <p:spPr>
              <a:xfrm>
                <a:off x="339357" y="2112064"/>
                <a:ext cx="4441462" cy="3277291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EE363FF-EE8A-4BEE-92B2-1EC9971404AA}"/>
                  </a:ext>
                </a:extLst>
              </p:cNvPr>
              <p:cNvSpPr txBox="1"/>
              <p:nvPr/>
            </p:nvSpPr>
            <p:spPr>
              <a:xfrm>
                <a:off x="0" y="1756365"/>
                <a:ext cx="6025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Exemple d’informations indiquées par un client</a:t>
                </a:r>
              </a:p>
            </p:txBody>
          </p:sp>
        </p:grp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2B70897-5836-473A-9DB0-BEFAE8A7C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35" t="28725" r="24874" b="30723"/>
            <a:stretch/>
          </p:blipFill>
          <p:spPr>
            <a:xfrm>
              <a:off x="339357" y="4686950"/>
              <a:ext cx="2368062" cy="98360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AF8A69F-1001-491A-A489-4556B4276C95}"/>
              </a:ext>
            </a:extLst>
          </p:cNvPr>
          <p:cNvGrpSpPr/>
          <p:nvPr/>
        </p:nvGrpSpPr>
        <p:grpSpPr>
          <a:xfrm>
            <a:off x="6172200" y="2001623"/>
            <a:ext cx="3118339" cy="3387732"/>
            <a:chOff x="6172200" y="2001623"/>
            <a:chExt cx="3118339" cy="338773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4A35776E-B856-47E7-A548-73E000FDC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794" t="30723" r="48946" b="27424"/>
            <a:stretch/>
          </p:blipFill>
          <p:spPr>
            <a:xfrm>
              <a:off x="6307016" y="3017286"/>
              <a:ext cx="2848708" cy="2372069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6273780-768F-44D1-B579-4A2DCEC87C29}"/>
                </a:ext>
              </a:extLst>
            </p:cNvPr>
            <p:cNvSpPr txBox="1"/>
            <p:nvPr/>
          </p:nvSpPr>
          <p:spPr>
            <a:xfrm>
              <a:off x="6172200" y="2001623"/>
              <a:ext cx="31183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highlight>
                    <a:srgbClr val="FFFF00"/>
                  </a:highlight>
                </a:rPr>
                <a:t>Document à noter </a:t>
              </a:r>
            </a:p>
            <a:p>
              <a:pPr algn="ctr"/>
              <a:r>
                <a:rPr lang="fr-FR" dirty="0">
                  <a:highlight>
                    <a:srgbClr val="FFFF00"/>
                  </a:highlight>
                </a:rPr>
                <a:t>dans le cahier des charges </a:t>
              </a:r>
            </a:p>
            <a:p>
              <a:pPr algn="ctr"/>
              <a:r>
                <a:rPr lang="fr-FR" dirty="0">
                  <a:highlight>
                    <a:srgbClr val="FFFF00"/>
                  </a:highlight>
                </a:rPr>
                <a:t>Et qui présente le projet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89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8" name="Organigramme : Multidocument 7">
            <a:extLst>
              <a:ext uri="{FF2B5EF4-FFF2-40B4-BE49-F238E27FC236}">
                <a16:creationId xmlns:a16="http://schemas.microsoft.com/office/drawing/2014/main" id="{F9FAAA48-2261-4726-98F6-6BE0DB1A861A}"/>
              </a:ext>
            </a:extLst>
          </p:cNvPr>
          <p:cNvSpPr/>
          <p:nvPr/>
        </p:nvSpPr>
        <p:spPr>
          <a:xfrm>
            <a:off x="457200" y="1125413"/>
            <a:ext cx="9390185" cy="949571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Dans un deuxième temps, noter la fonction principale de l’objet à réaliser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B15560-C9F2-4DCC-A5E6-FAE88CC78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0" t="39257" r="29177" b="29905"/>
          <a:stretch/>
        </p:blipFill>
        <p:spPr>
          <a:xfrm>
            <a:off x="2155427" y="2835275"/>
            <a:ext cx="5769769" cy="24576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65EFD47-EDC5-4422-9608-2D692A525E45}"/>
              </a:ext>
            </a:extLst>
          </p:cNvPr>
          <p:cNvSpPr txBox="1"/>
          <p:nvPr/>
        </p:nvSpPr>
        <p:spPr>
          <a:xfrm>
            <a:off x="1201002" y="2188944"/>
            <a:ext cx="767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La bête à corne permet d’identifier la fonction principale de l’objet  et peut être intégrée dans le cahier des charges.</a:t>
            </a:r>
          </a:p>
        </p:txBody>
      </p:sp>
    </p:spTree>
    <p:extLst>
      <p:ext uri="{BB962C8B-B14F-4D97-AF65-F5344CB8AC3E}">
        <p14:creationId xmlns:p14="http://schemas.microsoft.com/office/powerpoint/2010/main" val="3823359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8" name="Organigramme : Multidocument 7">
            <a:extLst>
              <a:ext uri="{FF2B5EF4-FFF2-40B4-BE49-F238E27FC236}">
                <a16:creationId xmlns:a16="http://schemas.microsoft.com/office/drawing/2014/main" id="{D24DC3ED-9434-46FC-8252-292D945609E8}"/>
              </a:ext>
            </a:extLst>
          </p:cNvPr>
          <p:cNvSpPr/>
          <p:nvPr/>
        </p:nvSpPr>
        <p:spPr>
          <a:xfrm>
            <a:off x="457200" y="911736"/>
            <a:ext cx="9448800" cy="1163250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Et dans un troisième temps, nous devons lister toutes les contraintes que le concepteur devra respecter  en les précisent par des critères et des niveaux d’acquisition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29B415-60D0-4FA5-9AA1-7B58A733B4CD}"/>
              </a:ext>
            </a:extLst>
          </p:cNvPr>
          <p:cNvSpPr txBox="1"/>
          <p:nvPr/>
        </p:nvSpPr>
        <p:spPr>
          <a:xfrm>
            <a:off x="457200" y="2180492"/>
            <a:ext cx="934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contraintes peuvent être notées dans un cahier des charges de deux façons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02B268-1B38-48C2-8AC1-00E5C5011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1" t="27484" r="19874" b="23494"/>
          <a:stretch/>
        </p:blipFill>
        <p:spPr>
          <a:xfrm>
            <a:off x="174624" y="3324491"/>
            <a:ext cx="4304941" cy="20950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80B038D-73BF-45AF-B63E-B5D68F8FB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22" t="19624" r="19641" b="17909"/>
          <a:stretch/>
        </p:blipFill>
        <p:spPr>
          <a:xfrm>
            <a:off x="5576394" y="3276660"/>
            <a:ext cx="3563202" cy="223718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BCC0CFF-6D5D-4A54-9586-41280DE6E079}"/>
              </a:ext>
            </a:extLst>
          </p:cNvPr>
          <p:cNvSpPr txBox="1"/>
          <p:nvPr/>
        </p:nvSpPr>
        <p:spPr>
          <a:xfrm>
            <a:off x="687084" y="3009674"/>
            <a:ext cx="3329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FFFF00"/>
                </a:highlight>
              </a:rPr>
              <a:t>Dans un tableau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939E013-A7A4-4578-BD16-A5F63FE7FAEC}"/>
              </a:ext>
            </a:extLst>
          </p:cNvPr>
          <p:cNvSpPr txBox="1"/>
          <p:nvPr/>
        </p:nvSpPr>
        <p:spPr>
          <a:xfrm>
            <a:off x="5810242" y="2982227"/>
            <a:ext cx="3329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FFFF00"/>
                </a:highlight>
              </a:rPr>
              <a:t>En plaçant le diagramme des exigences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064B96-23AF-4FF6-B341-F48D560927D7}"/>
              </a:ext>
            </a:extLst>
          </p:cNvPr>
          <p:cNvSpPr txBox="1"/>
          <p:nvPr/>
        </p:nvSpPr>
        <p:spPr>
          <a:xfrm>
            <a:off x="4270383" y="2971744"/>
            <a:ext cx="155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275245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D03D206-25C5-4E83-BCB9-63DB43887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1" t="27484" r="19874" b="23494"/>
          <a:stretch/>
        </p:blipFill>
        <p:spPr>
          <a:xfrm>
            <a:off x="2082994" y="3494800"/>
            <a:ext cx="5593130" cy="2095012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59EB609B-9507-4DBF-95B9-C7E4D34937D4}"/>
              </a:ext>
            </a:extLst>
          </p:cNvPr>
          <p:cNvSpPr/>
          <p:nvPr/>
        </p:nvSpPr>
        <p:spPr>
          <a:xfrm>
            <a:off x="213949" y="2007763"/>
            <a:ext cx="2982688" cy="1066800"/>
          </a:xfrm>
          <a:prstGeom prst="wedgeRoundRectCallout">
            <a:avLst>
              <a:gd name="adj1" fmla="val 34978"/>
              <a:gd name="adj2" fmla="val 965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On définit la fonction ou la contrainte par une phrase commençant par un verbe à l’infinitif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8E936510-EF56-433F-846E-EC78CEACD247}"/>
              </a:ext>
            </a:extLst>
          </p:cNvPr>
          <p:cNvSpPr/>
          <p:nvPr/>
        </p:nvSpPr>
        <p:spPr>
          <a:xfrm>
            <a:off x="3282462" y="2007763"/>
            <a:ext cx="3410623" cy="1066800"/>
          </a:xfrm>
          <a:prstGeom prst="wedgeRoundRectCallout">
            <a:avLst>
              <a:gd name="adj1" fmla="val 16951"/>
              <a:gd name="adj2" fmla="val 95041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Les critères</a:t>
            </a:r>
            <a:r>
              <a:rPr lang="fr-FR" sz="1600" dirty="0">
                <a:solidFill>
                  <a:schemeClr val="tx1"/>
                </a:solidFill>
              </a:rPr>
              <a:t> permettent de mesurer la fonction ou la contrainte (vitesse, dimension, masse tension).</a:t>
            </a:r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A75600FC-FD9C-4D82-AA36-2001294365D8}"/>
              </a:ext>
            </a:extLst>
          </p:cNvPr>
          <p:cNvSpPr/>
          <p:nvPr/>
        </p:nvSpPr>
        <p:spPr>
          <a:xfrm>
            <a:off x="6883988" y="1450413"/>
            <a:ext cx="2982688" cy="1613563"/>
          </a:xfrm>
          <a:prstGeom prst="wedgeRoundRectCallout">
            <a:avLst>
              <a:gd name="adj1" fmla="val -44416"/>
              <a:gd name="adj2" fmla="val 8398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Les niveaux</a:t>
            </a:r>
            <a:r>
              <a:rPr lang="fr-FR" sz="1600" dirty="0">
                <a:solidFill>
                  <a:schemeClr val="tx1"/>
                </a:solidFill>
              </a:rPr>
              <a:t> permettent d’attribuer un niveau d’exigence à la fonction ou à la contrainte. Elle s’exprime le plus souvent par un nombre ou une unité.</a:t>
            </a: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3EF1021D-8168-4334-A9F8-50EF995131AB}"/>
              </a:ext>
            </a:extLst>
          </p:cNvPr>
          <p:cNvSpPr/>
          <p:nvPr/>
        </p:nvSpPr>
        <p:spPr>
          <a:xfrm>
            <a:off x="57485" y="3538495"/>
            <a:ext cx="2161568" cy="1303676"/>
          </a:xfrm>
          <a:prstGeom prst="wedgeRoundRectCallout">
            <a:avLst>
              <a:gd name="adj1" fmla="val 48656"/>
              <a:gd name="adj2" fmla="val 62381"/>
              <a:gd name="adj3" fmla="val 16667"/>
            </a:avLst>
          </a:prstGeom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Les fonctions et contraintes sont désignées par une lettre et classées par un chiffre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548004-C0E9-4682-A1FF-5A2113A46EBC}"/>
              </a:ext>
            </a:extLst>
          </p:cNvPr>
          <p:cNvSpPr txBox="1"/>
          <p:nvPr/>
        </p:nvSpPr>
        <p:spPr>
          <a:xfrm>
            <a:off x="2379785" y="996462"/>
            <a:ext cx="450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Si vous réaliser le tableau, celui-ci doit être composé de quatre colonnes</a:t>
            </a:r>
          </a:p>
        </p:txBody>
      </p:sp>
    </p:spTree>
    <p:extLst>
      <p:ext uri="{BB962C8B-B14F-4D97-AF65-F5344CB8AC3E}">
        <p14:creationId xmlns:p14="http://schemas.microsoft.com/office/powerpoint/2010/main" val="662544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a2ca47b21713857a4138a3d49bae28fe80c0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602</Words>
  <Application>Microsoft Office PowerPoint</Application>
  <PresentationFormat>Personnalisé</PresentationFormat>
  <Paragraphs>44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STEPH</dc:creator>
  <dc:description/>
  <cp:lastModifiedBy>stephane piglia</cp:lastModifiedBy>
  <cp:revision>65</cp:revision>
  <dcterms:created xsi:type="dcterms:W3CDTF">2020-02-17T15:09:09Z</dcterms:created>
  <dcterms:modified xsi:type="dcterms:W3CDTF">2021-03-02T07:27:23Z</dcterms:modified>
  <dc:language>fr-FR</dc:language>
</cp:coreProperties>
</file>