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98" r:id="rId3"/>
    <p:sldId id="299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9C86F0F-331C-40B6-995B-750C9FD8D11E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CAF39-D297-4AD7-B694-C023A7833A3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5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4918E9-F4F4-4087-AD29-00BF90AC42FB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4918E9-F4F4-4087-AD29-00BF90AC42FB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fr-FR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12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41D987-1C78-45FE-9494-2961690FC3D6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D37A-21AA-4729-9DDB-4C2A925A6B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8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D863550-E31B-44BD-902F-90D8F5DB38A7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C561529-F05D-4554-90CC-C29DCFED3673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69738EE-6B39-4B28-A25E-75E2482A4E86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25051DF-6258-4294-8852-C37808C6CF5E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D0FC61D-828A-4917-938E-5CFA49460387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ADF4B1F-7B51-4AD6-814C-ABA0BBB3D368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754F8D3-8EEE-4F2E-A79C-EA8A28CAAE43}" type="slidenum">
              <a:rPr lang="fr-FR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F5C58-F446-405A-AC7C-96933725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D9A9EA-274F-4153-865C-F6223ECA8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FC012-FCE1-432C-81EA-0CAD6E05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EB915-F8EE-4E7E-BCE8-281D5037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DA684-2990-4C82-8789-F3834B03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0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F82CA-CA7F-4366-B605-B9D3E761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CE3F5-3131-42B3-9E88-5C85FA63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091BAC-C1FF-49A8-8064-2F3055CA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4A9E7-5439-4F4B-A900-A0232FC8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C6E0B-AA2B-49F8-93F3-C43E23E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556C7-FFB5-4C59-8ACD-96B247CF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0A49C8-E214-4DB4-A9AE-8F669A1D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60813-34D6-4FBB-8CD8-F86016E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2514D-1AB9-4626-BFAC-EB1E5C4A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185BE-0948-4AFE-ADE6-F2AA2862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7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B3FBD-D829-4DAA-BD3D-9A9A0E9B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11DCB-3634-4D0B-BCD7-2F5D43AC9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AA27D8-EA52-436F-A3B1-B1D9EF61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A4946-B76D-442C-AEF5-3873F763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D4E0E-035E-42E8-8B38-35E6AA8C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82328C-89A0-4302-B328-57423B3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9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477D8-7CA9-4613-B846-45A73CF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0F8A7-B214-4902-8E75-232E4A028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4DEFD8-6EDC-4C39-AD01-925AA593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5FA78-5518-4BB0-B638-6DB33FB1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C5C7B7-B21E-4A95-91DC-4942F3824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CE5075-D378-43B8-B6AA-2797CE6A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72DA7-EE37-4A5F-B493-A7191E40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48D7E3-365F-4951-9FD8-4145BA5B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2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A0CAE-D712-41B7-BAA4-E37DD0F4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3855E2-18B3-4192-93B3-86602845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E2A8F7-45C1-4030-B3E4-33292B0A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DB0DF8-79A0-42CE-B400-FE50B34D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7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7FEF9B-7B60-4ED1-BFF4-F83DAC29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509B19-4A12-43D5-8742-1C305716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59EDFA-17E9-4D82-8621-82BEDAFC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85CEE-9A6B-4FFC-82EA-6E9B4FE5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FAF43-607E-46BD-936A-82A146A6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C27F54-37DD-4A01-8B1C-5E495152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66DF1-0245-437C-844E-C5F01940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1FFEF-BA24-4DD8-92DF-3CD832F1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CFD4B-8243-414B-BC28-9CD7F0F0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8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70936-5761-4F49-845C-71F5011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22CBCC-356C-4089-8943-67B4D2B3E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AD2D-39AB-4679-85AE-89575935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D447F4-1AB1-46BA-89D8-CB3DB478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DCEAF-3F38-42C0-BA7B-0703710E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7E744-9F01-49DC-AEF7-A7909581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47949-7E05-4A16-909C-596FF34E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DDDC95-2B23-41CF-9636-FDB68D54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73142-B72A-4174-AFF8-2A82145C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5987D-0C82-444F-B82A-5AFDD6DD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F58DE-565F-4E69-8766-90822E4C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06B07E-C6F6-4FE5-BEFF-2FE502EFB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FBD40D-E21B-4C0F-8D21-D8EE5EB01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74902-BE31-43FC-9806-DB72025C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D3701-63A2-4ABB-9126-A2C5D362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040BE7-39A7-4724-90A0-5DF32C6F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3C70954-926D-4EDA-9118-644482EB646D}" type="datetime1">
              <a:rPr lang="fr-FR" sz="1200" b="0" strike="noStrike" spc="-1">
                <a:solidFill>
                  <a:srgbClr val="898989"/>
                </a:solidFill>
                <a:latin typeface="Calibri"/>
              </a:rPr>
              <a:t>13/12/2025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348A62-740A-49CB-BA08-F961B3702E67}" type="slidenum">
              <a:rPr lang="fr-FR" sz="12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3F7AB2-795D-4F54-8821-49F07E9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EC955-FF23-4469-9026-DA31C380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6BD22-ED1F-4EB3-AC4B-F8848ADAB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8CA50-C302-43E8-8DAA-F0F27050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FE5B6-E27E-405C-AAD1-EAF26A9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center.ac-montpellier.fr/videos/?video=MEDIA201028095622505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BC3897-2369-473B-ACFF-0ED87776EACD}"/>
              </a:ext>
            </a:extLst>
          </p:cNvPr>
          <p:cNvSpPr txBox="1"/>
          <p:nvPr/>
        </p:nvSpPr>
        <p:spPr>
          <a:xfrm rot="16200000">
            <a:off x="-769257" y="4586575"/>
            <a:ext cx="433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      5ème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EC482A-9F47-4983-9B73-9A0090D772FE}"/>
              </a:ext>
            </a:extLst>
          </p:cNvPr>
          <p:cNvSpPr txBox="1"/>
          <p:nvPr/>
        </p:nvSpPr>
        <p:spPr>
          <a:xfrm>
            <a:off x="9913258" y="1294694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5ème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023316-1529-49BA-B300-2740F1515CAF}"/>
              </a:ext>
            </a:extLst>
          </p:cNvPr>
          <p:cNvSpPr txBox="1"/>
          <p:nvPr/>
        </p:nvSpPr>
        <p:spPr>
          <a:xfrm>
            <a:off x="2017488" y="1174007"/>
            <a:ext cx="169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Thème 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DA2385-E972-4A61-84A4-CEB811BB83CB}"/>
              </a:ext>
            </a:extLst>
          </p:cNvPr>
          <p:cNvSpPr txBox="1"/>
          <p:nvPr/>
        </p:nvSpPr>
        <p:spPr>
          <a:xfrm>
            <a:off x="3367317" y="2201570"/>
            <a:ext cx="882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Comprendre le fonctionnement d’un réseau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AE6C5E-2376-4CBF-B66D-8ABB0DC5FFEC}"/>
              </a:ext>
            </a:extLst>
          </p:cNvPr>
          <p:cNvSpPr txBox="1"/>
          <p:nvPr/>
        </p:nvSpPr>
        <p:spPr>
          <a:xfrm>
            <a:off x="2975432" y="3139934"/>
            <a:ext cx="71410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Composants d'un réseau, architecture d'un réseau local, moyens de connexion d’un moyen informatique.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CC7F5D-D707-426B-B4AF-3B56F7641A12}"/>
              </a:ext>
            </a:extLst>
          </p:cNvPr>
          <p:cNvSpPr txBox="1"/>
          <p:nvPr/>
        </p:nvSpPr>
        <p:spPr>
          <a:xfrm>
            <a:off x="4064000" y="1106039"/>
            <a:ext cx="882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L’informatique et la programmation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58BDB-E046-4AF5-9CFC-C314EC889DD7}"/>
              </a:ext>
            </a:extLst>
          </p:cNvPr>
          <p:cNvSpPr/>
          <p:nvPr/>
        </p:nvSpPr>
        <p:spPr>
          <a:xfrm>
            <a:off x="2075543" y="3998219"/>
            <a:ext cx="8857500" cy="461665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50" normalizeH="0" baseline="0" noProof="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Qu’est ce qu’un réseau informatique et qu’elle sa composition ?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811804F1-1C86-4ED1-8A7A-EA318E9C4DB1}"/>
              </a:ext>
            </a:extLst>
          </p:cNvPr>
          <p:cNvSpPr/>
          <p:nvPr/>
        </p:nvSpPr>
        <p:spPr>
          <a:xfrm>
            <a:off x="2108360" y="5152026"/>
            <a:ext cx="8824683" cy="1587667"/>
          </a:xfrm>
          <a:prstGeom prst="frame">
            <a:avLst>
              <a:gd name="adj1" fmla="val 467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Définition d’un réseau informatique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Un réseau est un ensemble d’ordinateurs reliés entre eux grâce à des lignes physiques afin d’échanger des informations et des services.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8903F14-E719-497D-899D-20FC3247764D}"/>
              </a:ext>
            </a:extLst>
          </p:cNvPr>
          <p:cNvSpPr txBox="1"/>
          <p:nvPr/>
        </p:nvSpPr>
        <p:spPr>
          <a:xfrm>
            <a:off x="2228174" y="4521439"/>
            <a:ext cx="2304069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Définition:</a:t>
            </a:r>
          </a:p>
        </p:txBody>
      </p:sp>
    </p:spTree>
    <p:extLst>
      <p:ext uri="{BB962C8B-B14F-4D97-AF65-F5344CB8AC3E}">
        <p14:creationId xmlns:p14="http://schemas.microsoft.com/office/powerpoint/2010/main" val="289302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409200" y="137556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maillée ou topologie maillée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74" name="Image 3"/>
          <p:cNvPicPr/>
          <p:nvPr/>
        </p:nvPicPr>
        <p:blipFill>
          <a:blip r:embed="rId4"/>
          <a:stretch/>
        </p:blipFill>
        <p:spPr>
          <a:xfrm>
            <a:off x="2379960" y="344952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75" name="Image 10"/>
          <p:cNvPicPr/>
          <p:nvPr/>
        </p:nvPicPr>
        <p:blipFill>
          <a:blip r:embed="rId4"/>
          <a:stretch/>
        </p:blipFill>
        <p:spPr>
          <a:xfrm>
            <a:off x="4457160" y="34124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76" name="Image 11"/>
          <p:cNvPicPr/>
          <p:nvPr/>
        </p:nvPicPr>
        <p:blipFill>
          <a:blip r:embed="rId4"/>
          <a:stretch/>
        </p:blipFill>
        <p:spPr>
          <a:xfrm>
            <a:off x="2379960" y="50720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77" name="Image 12"/>
          <p:cNvPicPr/>
          <p:nvPr/>
        </p:nvPicPr>
        <p:blipFill>
          <a:blip r:embed="rId4"/>
          <a:stretch/>
        </p:blipFill>
        <p:spPr>
          <a:xfrm>
            <a:off x="4616640" y="5015880"/>
            <a:ext cx="1478880" cy="96876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>
            <a:off x="3126600" y="3695760"/>
            <a:ext cx="360" cy="146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3423240" y="3828600"/>
            <a:ext cx="1618920" cy="125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6"/>
          <p:cNvSpPr/>
          <p:nvPr/>
        </p:nvSpPr>
        <p:spPr>
          <a:xfrm flipV="1">
            <a:off x="3054600" y="3616200"/>
            <a:ext cx="360" cy="179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7"/>
          <p:cNvSpPr/>
          <p:nvPr/>
        </p:nvSpPr>
        <p:spPr>
          <a:xfrm>
            <a:off x="3054600" y="5391720"/>
            <a:ext cx="2344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8"/>
          <p:cNvSpPr/>
          <p:nvPr/>
        </p:nvSpPr>
        <p:spPr>
          <a:xfrm flipH="1">
            <a:off x="3337920" y="5278320"/>
            <a:ext cx="2062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9"/>
          <p:cNvSpPr/>
          <p:nvPr/>
        </p:nvSpPr>
        <p:spPr>
          <a:xfrm flipH="1" flipV="1">
            <a:off x="3237480" y="3930840"/>
            <a:ext cx="1714680" cy="125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0"/>
          <p:cNvSpPr/>
          <p:nvPr/>
        </p:nvSpPr>
        <p:spPr>
          <a:xfrm flipH="1">
            <a:off x="3240000" y="3888000"/>
            <a:ext cx="3456000" cy="158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Image 184"/>
          <p:cNvPicPr/>
          <p:nvPr/>
        </p:nvPicPr>
        <p:blipFill>
          <a:blip r:embed="rId5"/>
          <a:srcRect l="42747" t="18440" r="29318" b="42536"/>
          <a:stretch/>
        </p:blipFill>
        <p:spPr>
          <a:xfrm>
            <a:off x="6048360" y="3384360"/>
            <a:ext cx="1439640" cy="791640"/>
          </a:xfrm>
          <a:prstGeom prst="rect">
            <a:avLst/>
          </a:prstGeom>
          <a:ln>
            <a:noFill/>
          </a:ln>
        </p:spPr>
      </p:pic>
      <p:sp>
        <p:nvSpPr>
          <p:cNvPr id="186" name="CustomShape 11"/>
          <p:cNvSpPr/>
          <p:nvPr/>
        </p:nvSpPr>
        <p:spPr>
          <a:xfrm flipH="1">
            <a:off x="5544000" y="3888000"/>
            <a:ext cx="1512000" cy="136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2"/>
          <p:cNvSpPr/>
          <p:nvPr/>
        </p:nvSpPr>
        <p:spPr>
          <a:xfrm flipH="1">
            <a:off x="5280480" y="3888000"/>
            <a:ext cx="1559520" cy="129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3"/>
          <p:cNvSpPr/>
          <p:nvPr/>
        </p:nvSpPr>
        <p:spPr>
          <a:xfrm>
            <a:off x="3423240" y="3695760"/>
            <a:ext cx="2984760" cy="19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"/>
          <p:cNvSpPr/>
          <p:nvPr/>
        </p:nvSpPr>
        <p:spPr>
          <a:xfrm flipV="1">
            <a:off x="3054600" y="3886560"/>
            <a:ext cx="3497400" cy="151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Freeform 15"/>
          <p:cNvSpPr/>
          <p:nvPr/>
        </p:nvSpPr>
        <p:spPr>
          <a:xfrm>
            <a:off x="5328000" y="2658960"/>
            <a:ext cx="1080360" cy="1229400"/>
          </a:xfrm>
          <a:custGeom>
            <a:avLst/>
            <a:gdLst/>
            <a:ahLst/>
            <a:cxnLst/>
            <a:rect l="0" t="0" r="r" b="b"/>
            <a:pathLst>
              <a:path w="3001" h="3415">
                <a:moveTo>
                  <a:pt x="0" y="2093"/>
                </a:moveTo>
                <a:cubicBezTo>
                  <a:pt x="600" y="0"/>
                  <a:pt x="3000" y="3414"/>
                  <a:pt x="3000" y="3414"/>
                </a:cubicBezTo>
              </a:path>
            </a:pathLst>
          </a:custGeom>
          <a:ln w="38160">
            <a:solidFill>
              <a:srgbClr val="FF0000"/>
            </a:solidFill>
            <a:round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409200" y="137556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maillée ou topologie maillée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173" name="Group 3"/>
          <p:cNvGrpSpPr/>
          <p:nvPr/>
        </p:nvGrpSpPr>
        <p:grpSpPr>
          <a:xfrm>
            <a:off x="864000" y="3168000"/>
            <a:ext cx="6671160" cy="2872800"/>
            <a:chOff x="864000" y="3168000"/>
            <a:chExt cx="6671160" cy="2872800"/>
          </a:xfrm>
        </p:grpSpPr>
        <p:pic>
          <p:nvPicPr>
            <p:cNvPr id="174" name="Image 3"/>
            <p:cNvPicPr/>
            <p:nvPr/>
          </p:nvPicPr>
          <p:blipFill>
            <a:blip r:embed="rId4"/>
            <a:stretch/>
          </p:blipFill>
          <p:spPr>
            <a:xfrm>
              <a:off x="2379960" y="344952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Image 10"/>
            <p:cNvPicPr/>
            <p:nvPr/>
          </p:nvPicPr>
          <p:blipFill>
            <a:blip r:embed="rId4"/>
            <a:stretch/>
          </p:blipFill>
          <p:spPr>
            <a:xfrm>
              <a:off x="4457160" y="341244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Image 11"/>
            <p:cNvPicPr/>
            <p:nvPr/>
          </p:nvPicPr>
          <p:blipFill>
            <a:blip r:embed="rId4"/>
            <a:stretch/>
          </p:blipFill>
          <p:spPr>
            <a:xfrm>
              <a:off x="2379960" y="507204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Image 12"/>
            <p:cNvPicPr/>
            <p:nvPr/>
          </p:nvPicPr>
          <p:blipFill>
            <a:blip r:embed="rId4"/>
            <a:stretch/>
          </p:blipFill>
          <p:spPr>
            <a:xfrm>
              <a:off x="4616640" y="5015880"/>
              <a:ext cx="1478880" cy="968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CustomShape 4"/>
            <p:cNvSpPr/>
            <p:nvPr/>
          </p:nvSpPr>
          <p:spPr>
            <a:xfrm>
              <a:off x="3126600" y="3695760"/>
              <a:ext cx="360" cy="1466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5"/>
            <p:cNvSpPr/>
            <p:nvPr/>
          </p:nvSpPr>
          <p:spPr>
            <a:xfrm>
              <a:off x="3423240" y="3828600"/>
              <a:ext cx="1618920" cy="1254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6"/>
            <p:cNvSpPr/>
            <p:nvPr/>
          </p:nvSpPr>
          <p:spPr>
            <a:xfrm flipV="1">
              <a:off x="3054600" y="3616200"/>
              <a:ext cx="360" cy="1793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7"/>
            <p:cNvSpPr/>
            <p:nvPr/>
          </p:nvSpPr>
          <p:spPr>
            <a:xfrm>
              <a:off x="3054600" y="5391720"/>
              <a:ext cx="23446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8"/>
            <p:cNvSpPr/>
            <p:nvPr/>
          </p:nvSpPr>
          <p:spPr>
            <a:xfrm flipH="1">
              <a:off x="3337920" y="5278320"/>
              <a:ext cx="20624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C55A1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9"/>
            <p:cNvSpPr/>
            <p:nvPr/>
          </p:nvSpPr>
          <p:spPr>
            <a:xfrm flipH="1" flipV="1">
              <a:off x="3237480" y="3930840"/>
              <a:ext cx="1714680" cy="125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C55A1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10"/>
            <p:cNvSpPr/>
            <p:nvPr/>
          </p:nvSpPr>
          <p:spPr>
            <a:xfrm flipH="1">
              <a:off x="3240000" y="3888000"/>
              <a:ext cx="3456000" cy="1584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CC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5" name="Image 184"/>
            <p:cNvPicPr/>
            <p:nvPr/>
          </p:nvPicPr>
          <p:blipFill>
            <a:blip r:embed="rId5"/>
            <a:srcRect l="42747" t="18440" r="29318" b="42536"/>
            <a:stretch/>
          </p:blipFill>
          <p:spPr>
            <a:xfrm>
              <a:off x="6048360" y="3384360"/>
              <a:ext cx="1439640" cy="79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6" name="CustomShape 11"/>
            <p:cNvSpPr/>
            <p:nvPr/>
          </p:nvSpPr>
          <p:spPr>
            <a:xfrm flipH="1">
              <a:off x="5544000" y="3888000"/>
              <a:ext cx="1512000" cy="1368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C55A1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12"/>
            <p:cNvSpPr/>
            <p:nvPr/>
          </p:nvSpPr>
          <p:spPr>
            <a:xfrm flipH="1">
              <a:off x="5280480" y="3888000"/>
              <a:ext cx="1559520" cy="1296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CC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13"/>
            <p:cNvSpPr/>
            <p:nvPr/>
          </p:nvSpPr>
          <p:spPr>
            <a:xfrm>
              <a:off x="3423240" y="3695760"/>
              <a:ext cx="2984760" cy="192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14"/>
            <p:cNvSpPr/>
            <p:nvPr/>
          </p:nvSpPr>
          <p:spPr>
            <a:xfrm flipV="1">
              <a:off x="3054600" y="3886560"/>
              <a:ext cx="3497400" cy="1510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Freeform 15"/>
            <p:cNvSpPr/>
            <p:nvPr/>
          </p:nvSpPr>
          <p:spPr>
            <a:xfrm>
              <a:off x="5328000" y="2658960"/>
              <a:ext cx="1080360" cy="1229400"/>
            </a:xfrm>
            <a:custGeom>
              <a:avLst/>
              <a:gdLst/>
              <a:ahLst/>
              <a:cxnLst/>
              <a:rect l="0" t="0" r="r" b="b"/>
              <a:pathLst>
                <a:path w="3001" h="3415">
                  <a:moveTo>
                    <a:pt x="0" y="2093"/>
                  </a:moveTo>
                  <a:cubicBezTo>
                    <a:pt x="600" y="0"/>
                    <a:pt x="3000" y="3414"/>
                    <a:pt x="3000" y="3414"/>
                  </a:cubicBezTo>
                </a:path>
              </a:pathLst>
            </a:custGeom>
            <a:ln w="38160">
              <a:solidFill>
                <a:srgbClr val="FF0000"/>
              </a:solidFill>
              <a:round/>
            </a:ln>
          </p:spPr>
        </p:sp>
        <p:pic>
          <p:nvPicPr>
            <p:cNvPr id="191" name="Image 190"/>
            <p:cNvPicPr/>
            <p:nvPr/>
          </p:nvPicPr>
          <p:blipFill>
            <a:blip r:embed="rId5"/>
            <a:srcRect l="42747" t="18440" r="29318" b="42536"/>
            <a:stretch/>
          </p:blipFill>
          <p:spPr>
            <a:xfrm>
              <a:off x="936000" y="3456360"/>
              <a:ext cx="1439640" cy="7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Image 191"/>
            <p:cNvPicPr/>
            <p:nvPr/>
          </p:nvPicPr>
          <p:blipFill>
            <a:blip r:embed="rId5"/>
            <a:srcRect l="42747" t="18440" r="29318" b="42536"/>
            <a:stretch/>
          </p:blipFill>
          <p:spPr>
            <a:xfrm>
              <a:off x="864000" y="5112360"/>
              <a:ext cx="1439640" cy="7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Image 192"/>
            <p:cNvPicPr/>
            <p:nvPr/>
          </p:nvPicPr>
          <p:blipFill>
            <a:blip r:embed="rId5"/>
            <a:srcRect l="42747" t="18440" r="29318" b="42536"/>
            <a:stretch/>
          </p:blipFill>
          <p:spPr>
            <a:xfrm>
              <a:off x="6095520" y="5040360"/>
              <a:ext cx="1439640" cy="7916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1073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448800" y="1440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604600" y="223560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maillée ou topologie maillée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96" name="Image 3"/>
          <p:cNvPicPr/>
          <p:nvPr/>
        </p:nvPicPr>
        <p:blipFill>
          <a:blip r:embed="rId4"/>
          <a:stretch/>
        </p:blipFill>
        <p:spPr>
          <a:xfrm>
            <a:off x="2379960" y="344952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97" name="Image 10"/>
          <p:cNvPicPr/>
          <p:nvPr/>
        </p:nvPicPr>
        <p:blipFill>
          <a:blip r:embed="rId4"/>
          <a:stretch/>
        </p:blipFill>
        <p:spPr>
          <a:xfrm>
            <a:off x="4457160" y="34124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98" name="Image 11"/>
          <p:cNvPicPr/>
          <p:nvPr/>
        </p:nvPicPr>
        <p:blipFill>
          <a:blip r:embed="rId4"/>
          <a:stretch/>
        </p:blipFill>
        <p:spPr>
          <a:xfrm>
            <a:off x="2379960" y="50720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99" name="Image 12"/>
          <p:cNvPicPr/>
          <p:nvPr/>
        </p:nvPicPr>
        <p:blipFill>
          <a:blip r:embed="rId4"/>
          <a:stretch/>
        </p:blipFill>
        <p:spPr>
          <a:xfrm>
            <a:off x="4616640" y="5015880"/>
            <a:ext cx="1478880" cy="96876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5561351" y="2543040"/>
            <a:ext cx="5382829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Dans cette configuration, tous les ordinateurs sont reliés entre eux par plusieurs câbles de façon à avoir plusieurs chemins.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3423240" y="3695760"/>
            <a:ext cx="1752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5"/>
          <p:cNvSpPr/>
          <p:nvPr/>
        </p:nvSpPr>
        <p:spPr>
          <a:xfrm>
            <a:off x="3126600" y="3695760"/>
            <a:ext cx="360" cy="146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6"/>
          <p:cNvSpPr/>
          <p:nvPr/>
        </p:nvSpPr>
        <p:spPr>
          <a:xfrm>
            <a:off x="3423240" y="3828600"/>
            <a:ext cx="1618920" cy="125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7"/>
          <p:cNvSpPr/>
          <p:nvPr/>
        </p:nvSpPr>
        <p:spPr>
          <a:xfrm flipV="1">
            <a:off x="3054600" y="3616200"/>
            <a:ext cx="360" cy="179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3054600" y="5391720"/>
            <a:ext cx="2344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9"/>
          <p:cNvSpPr/>
          <p:nvPr/>
        </p:nvSpPr>
        <p:spPr>
          <a:xfrm flipV="1">
            <a:off x="3054600" y="3713760"/>
            <a:ext cx="1901520" cy="16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0"/>
          <p:cNvSpPr/>
          <p:nvPr/>
        </p:nvSpPr>
        <p:spPr>
          <a:xfrm flipH="1">
            <a:off x="3337920" y="5278320"/>
            <a:ext cx="2062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1"/>
          <p:cNvSpPr/>
          <p:nvPr/>
        </p:nvSpPr>
        <p:spPr>
          <a:xfrm flipV="1">
            <a:off x="5399640" y="3918240"/>
            <a:ext cx="360" cy="134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2"/>
          <p:cNvSpPr/>
          <p:nvPr/>
        </p:nvSpPr>
        <p:spPr>
          <a:xfrm flipH="1" flipV="1">
            <a:off x="3237480" y="3930840"/>
            <a:ext cx="1714680" cy="125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3"/>
          <p:cNvSpPr/>
          <p:nvPr/>
        </p:nvSpPr>
        <p:spPr>
          <a:xfrm flipH="1">
            <a:off x="5279400" y="3608280"/>
            <a:ext cx="9720" cy="157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4"/>
          <p:cNvSpPr/>
          <p:nvPr/>
        </p:nvSpPr>
        <p:spPr>
          <a:xfrm flipH="1">
            <a:off x="3355200" y="3621240"/>
            <a:ext cx="1917000" cy="193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5"/>
          <p:cNvSpPr/>
          <p:nvPr/>
        </p:nvSpPr>
        <p:spPr>
          <a:xfrm flipH="1" flipV="1">
            <a:off x="3341520" y="3596760"/>
            <a:ext cx="1922400" cy="2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6"/>
          <p:cNvSpPr/>
          <p:nvPr/>
        </p:nvSpPr>
        <p:spPr>
          <a:xfrm>
            <a:off x="5885100" y="3478320"/>
            <a:ext cx="2409480" cy="20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Avantage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Cette méthodes permets d’offrir plusieurs chemins pour envoyer une information. Si un câble est défectueux, on peut passer par un autre chemin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14" name="CustomShape 17"/>
          <p:cNvSpPr/>
          <p:nvPr/>
        </p:nvSpPr>
        <p:spPr>
          <a:xfrm>
            <a:off x="8464560" y="3429000"/>
            <a:ext cx="2694960" cy="2339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Inconvénient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Cette solution fonctionne très bien </a:t>
            </a:r>
            <a:r>
              <a:rPr lang="fr-FR" sz="1600" b="1" strike="noStrike" spc="-1" dirty="0">
                <a:solidFill>
                  <a:srgbClr val="000000"/>
                </a:solidFill>
                <a:latin typeface="Calibri"/>
              </a:rPr>
              <a:t>mais coûte très cher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car il faut plusieurs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Calibri"/>
              </a:rPr>
              <a:t>switchs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 pour mettre en place cette structure. Cette méthode est utilisées que dans certaines entreprises. </a:t>
            </a:r>
            <a:r>
              <a:rPr lang="fr-FR" sz="1600" b="1" strike="noStrike" spc="-1" dirty="0">
                <a:solidFill>
                  <a:srgbClr val="000000"/>
                </a:solidFill>
                <a:latin typeface="Calibri"/>
              </a:rPr>
              <a:t>Elle est difficile à mettre en place au collège.</a:t>
            </a:r>
            <a:endParaRPr lang="fr-FR" sz="16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B65CC32-B4C3-46B8-A1E0-B7E89F57AC7D}"/>
              </a:ext>
            </a:extLst>
          </p:cNvPr>
          <p:cNvSpPr txBox="1"/>
          <p:nvPr/>
        </p:nvSpPr>
        <p:spPr>
          <a:xfrm>
            <a:off x="1902388" y="4396770"/>
            <a:ext cx="773565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Comment relier les ordinateurs entre eux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EBE5E2-3F5D-453D-9838-96274D1F6773}"/>
              </a:ext>
            </a:extLst>
          </p:cNvPr>
          <p:cNvSpPr txBox="1"/>
          <p:nvPr/>
        </p:nvSpPr>
        <p:spPr>
          <a:xfrm>
            <a:off x="1902387" y="2395326"/>
            <a:ext cx="773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Deux ordinateurs reliés constituent déjà un réseau.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F16C15-F7D8-4040-81D0-72117CE32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685" y="2846415"/>
            <a:ext cx="2476500" cy="1386840"/>
          </a:xfrm>
          <a:prstGeom prst="rect">
            <a:avLst/>
          </a:prstGeom>
        </p:spPr>
      </p:pic>
      <p:sp>
        <p:nvSpPr>
          <p:cNvPr id="15" name="Cadre 14">
            <a:extLst>
              <a:ext uri="{FF2B5EF4-FFF2-40B4-BE49-F238E27FC236}">
                <a16:creationId xmlns:a16="http://schemas.microsoft.com/office/drawing/2014/main" id="{740EFBCC-4DE0-4E86-9C8F-A08874D46F9D}"/>
              </a:ext>
            </a:extLst>
          </p:cNvPr>
          <p:cNvSpPr/>
          <p:nvPr/>
        </p:nvSpPr>
        <p:spPr>
          <a:xfrm>
            <a:off x="2096086" y="5083505"/>
            <a:ext cx="8665699" cy="1587667"/>
          </a:xfrm>
          <a:prstGeom prst="frame">
            <a:avLst>
              <a:gd name="adj1" fmla="val 467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existe plusieurs configurations possibles. Ces configurations sont aussi appelées « 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Topologie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»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C3B64B-97EE-4CB5-8DC4-A3F677D2461E}"/>
              </a:ext>
            </a:extLst>
          </p:cNvPr>
          <p:cNvSpPr/>
          <p:nvPr/>
        </p:nvSpPr>
        <p:spPr>
          <a:xfrm>
            <a:off x="4581379" y="1683271"/>
            <a:ext cx="674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50" normalizeH="0" baseline="0" noProof="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Qu’est ce qu’un réseau informatique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50" normalizeH="0" baseline="0" noProof="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qu’elle sa composition ?</a:t>
            </a:r>
          </a:p>
        </p:txBody>
      </p:sp>
    </p:spTree>
    <p:extLst>
      <p:ext uri="{BB962C8B-B14F-4D97-AF65-F5344CB8AC3E}">
        <p14:creationId xmlns:p14="http://schemas.microsoft.com/office/powerpoint/2010/main" val="396751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944720" y="2441520"/>
            <a:ext cx="7735320" cy="518400"/>
          </a:xfrm>
          <a:prstGeom prst="rect">
            <a:avLst/>
          </a:prstGeom>
          <a:gradFill rotWithShape="0">
            <a:gsLst>
              <a:gs pos="0">
                <a:srgbClr val="95ABEA"/>
              </a:gs>
              <a:gs pos="100000">
                <a:srgbClr val="BFCBF0"/>
              </a:gs>
            </a:gsLst>
            <a:path path="rect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3) Comment relier les ordinateurs entre eux ?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2095920" y="3893400"/>
            <a:ext cx="8665200" cy="1587240"/>
          </a:xfrm>
          <a:custGeom>
            <a:avLst/>
            <a:gdLst/>
            <a:ahLst/>
            <a:cxnLst/>
            <a:rect l="l" t="t" r="r" b="b"/>
            <a:pathLst>
              <a:path w="24071" h="4410">
                <a:moveTo>
                  <a:pt x="0" y="0"/>
                </a:moveTo>
                <a:lnTo>
                  <a:pt x="24071" y="0"/>
                </a:lnTo>
                <a:lnTo>
                  <a:pt x="24071" y="4410"/>
                </a:lnTo>
                <a:lnTo>
                  <a:pt x="0" y="4410"/>
                </a:lnTo>
                <a:close/>
                <a:moveTo>
                  <a:pt x="206" y="206"/>
                </a:moveTo>
                <a:lnTo>
                  <a:pt x="206" y="4204"/>
                </a:lnTo>
                <a:lnTo>
                  <a:pt x="23865" y="4204"/>
                </a:lnTo>
                <a:lnTo>
                  <a:pt x="23865" y="206"/>
                </a:lnTo>
                <a:close/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SimSun;宋体"/>
              </a:rPr>
              <a:t>Il existe plusieurs solutions. Ces différents types de câblage se nomment </a:t>
            </a:r>
            <a:r>
              <a:rPr lang="fr-FR" sz="2800" b="1" u="sng" strike="noStrike" spc="-1" dirty="0">
                <a:solidFill>
                  <a:srgbClr val="C00000"/>
                </a:solidFill>
                <a:uFillTx/>
                <a:latin typeface="Calibri"/>
                <a:ea typeface="SimSun;宋体"/>
              </a:rPr>
              <a:t>des topologies.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SimSun;宋体"/>
              </a:rPr>
              <a:t> </a:t>
            </a:r>
            <a:endParaRPr lang="fr-FR" sz="2400" b="0" strike="noStrike" spc="-1" dirty="0">
              <a:latin typeface="Arial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SimSun;宋体"/>
              </a:rPr>
              <a:t>Chacune d’entre-elles 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SimSun;宋体"/>
              </a:rPr>
              <a:t>a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SimSun;宋体"/>
              </a:rPr>
              <a:t> des avantages et des inconvénients.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3337200" y="137556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481200" y="1368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en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Bus  (topologie en Bus)</a:t>
            </a:r>
            <a:endParaRPr lang="fr-FR" sz="2400" b="0" strike="noStrike" spc="-1">
              <a:latin typeface="Arial"/>
            </a:endParaRPr>
          </a:p>
        </p:txBody>
      </p:sp>
      <p:grpSp>
        <p:nvGrpSpPr>
          <p:cNvPr id="52" name="Group 3"/>
          <p:cNvGrpSpPr/>
          <p:nvPr/>
        </p:nvGrpSpPr>
        <p:grpSpPr>
          <a:xfrm>
            <a:off x="2329560" y="3168000"/>
            <a:ext cx="4438440" cy="2628360"/>
            <a:chOff x="2329560" y="3168000"/>
            <a:chExt cx="4438440" cy="2628360"/>
          </a:xfrm>
        </p:grpSpPr>
        <p:sp>
          <p:nvSpPr>
            <p:cNvPr id="53" name="CustomShape 4"/>
            <p:cNvSpPr/>
            <p:nvPr/>
          </p:nvSpPr>
          <p:spPr>
            <a:xfrm>
              <a:off x="3649320" y="3715200"/>
              <a:ext cx="360" cy="78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"/>
            <p:cNvSpPr/>
            <p:nvPr/>
          </p:nvSpPr>
          <p:spPr>
            <a:xfrm>
              <a:off x="5568120" y="3541320"/>
              <a:ext cx="360" cy="963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6"/>
            <p:cNvSpPr/>
            <p:nvPr/>
          </p:nvSpPr>
          <p:spPr>
            <a:xfrm flipV="1">
              <a:off x="3478680" y="4523040"/>
              <a:ext cx="360" cy="729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7"/>
            <p:cNvSpPr/>
            <p:nvPr/>
          </p:nvSpPr>
          <p:spPr>
            <a:xfrm>
              <a:off x="5715720" y="4510800"/>
              <a:ext cx="360" cy="55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" name="Group 8"/>
            <p:cNvGrpSpPr/>
            <p:nvPr/>
          </p:nvGrpSpPr>
          <p:grpSpPr>
            <a:xfrm>
              <a:off x="2329560" y="3168000"/>
              <a:ext cx="4438440" cy="2628360"/>
              <a:chOff x="2329560" y="3168000"/>
              <a:chExt cx="4438440" cy="2628360"/>
            </a:xfrm>
          </p:grpSpPr>
          <p:pic>
            <p:nvPicPr>
              <p:cNvPr id="58" name="Image 3"/>
              <p:cNvPicPr/>
              <p:nvPr/>
            </p:nvPicPr>
            <p:blipFill>
              <a:blip r:embed="rId4"/>
              <a:stretch/>
            </p:blipFill>
            <p:spPr>
              <a:xfrm>
                <a:off x="2739240" y="3205080"/>
                <a:ext cx="1478880" cy="96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Image 10"/>
              <p:cNvPicPr/>
              <p:nvPr/>
            </p:nvPicPr>
            <p:blipFill>
              <a:blip r:embed="rId4"/>
              <a:stretch/>
            </p:blipFill>
            <p:spPr>
              <a:xfrm>
                <a:off x="4816440" y="3168000"/>
                <a:ext cx="1478880" cy="96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Image 11"/>
              <p:cNvPicPr/>
              <p:nvPr/>
            </p:nvPicPr>
            <p:blipFill>
              <a:blip r:embed="rId4"/>
              <a:stretch/>
            </p:blipFill>
            <p:spPr>
              <a:xfrm>
                <a:off x="2739240" y="4827600"/>
                <a:ext cx="1478880" cy="96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Image 12"/>
              <p:cNvPicPr/>
              <p:nvPr/>
            </p:nvPicPr>
            <p:blipFill>
              <a:blip r:embed="rId4"/>
              <a:stretch/>
            </p:blipFill>
            <p:spPr>
              <a:xfrm>
                <a:off x="4975920" y="4771440"/>
                <a:ext cx="1478880" cy="9687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2" name="CustomShape 9"/>
              <p:cNvSpPr/>
              <p:nvPr/>
            </p:nvSpPr>
            <p:spPr>
              <a:xfrm>
                <a:off x="2329560" y="4496400"/>
                <a:ext cx="443844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5724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3" name="TextShape 10"/>
          <p:cNvSpPr txBox="1"/>
          <p:nvPr/>
        </p:nvSpPr>
        <p:spPr>
          <a:xfrm>
            <a:off x="6552000" y="3528000"/>
            <a:ext cx="352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>
                <a:latin typeface="Arial"/>
              </a:rPr>
              <a:t>Connecteur en T</a:t>
            </a:r>
          </a:p>
        </p:txBody>
      </p:sp>
      <p:sp>
        <p:nvSpPr>
          <p:cNvPr id="64" name="Line 11"/>
          <p:cNvSpPr/>
          <p:nvPr/>
        </p:nvSpPr>
        <p:spPr>
          <a:xfrm flipV="1">
            <a:off x="5688000" y="3816000"/>
            <a:ext cx="1367640" cy="57600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Image 64"/>
          <p:cNvPicPr/>
          <p:nvPr/>
        </p:nvPicPr>
        <p:blipFill>
          <a:blip r:embed="rId5"/>
          <a:stretch/>
        </p:blipFill>
        <p:spPr>
          <a:xfrm>
            <a:off x="8424000" y="2808000"/>
            <a:ext cx="1440000" cy="1864080"/>
          </a:xfrm>
          <a:prstGeom prst="rect">
            <a:avLst/>
          </a:prstGeom>
          <a:ln>
            <a:noFill/>
          </a:ln>
        </p:spPr>
      </p:pic>
      <p:sp>
        <p:nvSpPr>
          <p:cNvPr id="66" name="CustomShape 12"/>
          <p:cNvSpPr/>
          <p:nvPr/>
        </p:nvSpPr>
        <p:spPr>
          <a:xfrm>
            <a:off x="5400000" y="4248000"/>
            <a:ext cx="315720" cy="432000"/>
          </a:xfrm>
          <a:prstGeom prst="ellipse">
            <a:avLst/>
          </a:prstGeom>
          <a:noFill/>
          <a:ln w="38160">
            <a:solidFill>
              <a:srgbClr val="3465A4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13"/>
          <p:cNvSpPr/>
          <p:nvPr/>
        </p:nvSpPr>
        <p:spPr>
          <a:xfrm flipH="1">
            <a:off x="6552000" y="4248000"/>
            <a:ext cx="432000" cy="576000"/>
          </a:xfrm>
          <a:prstGeom prst="ellipse">
            <a:avLst/>
          </a:prstGeom>
          <a:noFill/>
          <a:ln w="38160">
            <a:solidFill>
              <a:srgbClr val="3465A4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TextShape 14"/>
          <p:cNvSpPr txBox="1"/>
          <p:nvPr/>
        </p:nvSpPr>
        <p:spPr>
          <a:xfrm>
            <a:off x="6840000" y="5053680"/>
            <a:ext cx="352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>
                <a:latin typeface="Arial"/>
              </a:rPr>
              <a:t>Bouchon de terminaison</a:t>
            </a:r>
          </a:p>
        </p:txBody>
      </p:sp>
      <p:sp>
        <p:nvSpPr>
          <p:cNvPr id="69" name="Line 15"/>
          <p:cNvSpPr/>
          <p:nvPr/>
        </p:nvSpPr>
        <p:spPr>
          <a:xfrm>
            <a:off x="6984000" y="4680000"/>
            <a:ext cx="864000" cy="37368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Image 69"/>
          <p:cNvPicPr/>
          <p:nvPr/>
        </p:nvPicPr>
        <p:blipFill>
          <a:blip r:embed="rId6"/>
          <a:stretch/>
        </p:blipFill>
        <p:spPr>
          <a:xfrm>
            <a:off x="7776000" y="5400000"/>
            <a:ext cx="936000" cy="6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3456000" y="137556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en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Bus  (topologie en Bus)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73" name="Image 3"/>
          <p:cNvPicPr/>
          <p:nvPr/>
        </p:nvPicPr>
        <p:blipFill>
          <a:blip r:embed="rId4"/>
          <a:stretch/>
        </p:blipFill>
        <p:spPr>
          <a:xfrm>
            <a:off x="2379960" y="344952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74" name="Image 10"/>
          <p:cNvPicPr/>
          <p:nvPr/>
        </p:nvPicPr>
        <p:blipFill>
          <a:blip r:embed="rId4"/>
          <a:stretch/>
        </p:blipFill>
        <p:spPr>
          <a:xfrm>
            <a:off x="4457160" y="34124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75" name="Image 11"/>
          <p:cNvPicPr/>
          <p:nvPr/>
        </p:nvPicPr>
        <p:blipFill>
          <a:blip r:embed="rId4"/>
          <a:stretch/>
        </p:blipFill>
        <p:spPr>
          <a:xfrm>
            <a:off x="2379960" y="50720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76" name="Image 12"/>
          <p:cNvPicPr/>
          <p:nvPr/>
        </p:nvPicPr>
        <p:blipFill>
          <a:blip r:embed="rId4"/>
          <a:stretch/>
        </p:blipFill>
        <p:spPr>
          <a:xfrm>
            <a:off x="4616640" y="5015880"/>
            <a:ext cx="1478880" cy="96876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6450120" y="3324240"/>
            <a:ext cx="37414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Tous les ordinateurs sont reliés à une même ligne de transmission appelée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BUS.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290040" y="3959640"/>
            <a:ext cx="360" cy="78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5"/>
          <p:cNvSpPr/>
          <p:nvPr/>
        </p:nvSpPr>
        <p:spPr>
          <a:xfrm>
            <a:off x="5208840" y="3785760"/>
            <a:ext cx="360" cy="96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6"/>
          <p:cNvSpPr/>
          <p:nvPr/>
        </p:nvSpPr>
        <p:spPr>
          <a:xfrm flipV="1">
            <a:off x="3119400" y="4767480"/>
            <a:ext cx="360" cy="7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7"/>
          <p:cNvSpPr/>
          <p:nvPr/>
        </p:nvSpPr>
        <p:spPr>
          <a:xfrm>
            <a:off x="5356440" y="4755240"/>
            <a:ext cx="360" cy="55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8"/>
          <p:cNvSpPr/>
          <p:nvPr/>
        </p:nvSpPr>
        <p:spPr>
          <a:xfrm>
            <a:off x="1970280" y="4740840"/>
            <a:ext cx="4438440" cy="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9"/>
          <p:cNvSpPr/>
          <p:nvPr/>
        </p:nvSpPr>
        <p:spPr>
          <a:xfrm>
            <a:off x="6374520" y="4392000"/>
            <a:ext cx="2409480" cy="85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</a:rPr>
              <a:t>Avantage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L’installation est très simple à réaliser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84" name="CustomShape 10"/>
          <p:cNvSpPr/>
          <p:nvPr/>
        </p:nvSpPr>
        <p:spPr>
          <a:xfrm>
            <a:off x="8568000" y="4680000"/>
            <a:ext cx="240948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Inconvénient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Si la ligne principale est défectueuse, tout le réseau est coupé.</a:t>
            </a:r>
            <a:endParaRPr lang="fr-FR" sz="1600" b="0" strike="noStrike" spc="-1" dirty="0">
              <a:latin typeface="Arial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9F81BF8-79F7-177B-FD39-6F6C65605231}"/>
              </a:ext>
            </a:extLst>
          </p:cNvPr>
          <p:cNvCxnSpPr/>
          <p:nvPr/>
        </p:nvCxnSpPr>
        <p:spPr>
          <a:xfrm flipH="1">
            <a:off x="5936040" y="4239000"/>
            <a:ext cx="472680" cy="44100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481200" y="1440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2532600" y="230400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en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anneaux ou topologie en anneaux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6409440" y="3324240"/>
            <a:ext cx="37414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Dans cette configuration, les ordinateurs communiquent chacun à leur tour.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255360" y="4249800"/>
            <a:ext cx="240948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Avantage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Le montage est simple à réaliser et est pas cher car les ordinateurs sont reliés à un répartiteur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Que l’on appelle HUB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8664120" y="4553640"/>
            <a:ext cx="2783880" cy="1600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Inconvénient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Les ordinateurs communiquent à tour de rôle.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Les autres ordinateurs doivent attendre avant d’envoyer une information.</a:t>
            </a:r>
            <a:endParaRPr lang="fr-FR" sz="1600" b="0" strike="noStrike" spc="-1" dirty="0">
              <a:latin typeface="Arial"/>
            </a:endParaRPr>
          </a:p>
        </p:txBody>
      </p:sp>
      <p:grpSp>
        <p:nvGrpSpPr>
          <p:cNvPr id="108" name="Group 6"/>
          <p:cNvGrpSpPr/>
          <p:nvPr/>
        </p:nvGrpSpPr>
        <p:grpSpPr>
          <a:xfrm>
            <a:off x="2376000" y="3240000"/>
            <a:ext cx="3702960" cy="2591280"/>
            <a:chOff x="2376000" y="3240000"/>
            <a:chExt cx="3702960" cy="2591280"/>
          </a:xfrm>
        </p:grpSpPr>
        <p:pic>
          <p:nvPicPr>
            <p:cNvPr id="109" name="Image 10"/>
            <p:cNvPicPr/>
            <p:nvPr/>
          </p:nvPicPr>
          <p:blipFill>
            <a:blip r:embed="rId4"/>
            <a:stretch/>
          </p:blipFill>
          <p:spPr>
            <a:xfrm>
              <a:off x="4440600" y="324000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Image 12"/>
            <p:cNvPicPr/>
            <p:nvPr/>
          </p:nvPicPr>
          <p:blipFill>
            <a:blip r:embed="rId4"/>
            <a:stretch/>
          </p:blipFill>
          <p:spPr>
            <a:xfrm>
              <a:off x="4600080" y="483624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Image 3"/>
            <p:cNvPicPr/>
            <p:nvPr/>
          </p:nvPicPr>
          <p:blipFill>
            <a:blip r:embed="rId4"/>
            <a:stretch/>
          </p:blipFill>
          <p:spPr>
            <a:xfrm>
              <a:off x="2376000" y="324720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Image 11"/>
            <p:cNvPicPr/>
            <p:nvPr/>
          </p:nvPicPr>
          <p:blipFill>
            <a:blip r:embed="rId4"/>
            <a:stretch/>
          </p:blipFill>
          <p:spPr>
            <a:xfrm>
              <a:off x="2376000" y="4862520"/>
              <a:ext cx="1478880" cy="968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3" name="CustomShape 7"/>
            <p:cNvSpPr/>
            <p:nvPr/>
          </p:nvSpPr>
          <p:spPr>
            <a:xfrm>
              <a:off x="4516200" y="3310200"/>
              <a:ext cx="747360" cy="3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262626"/>
                  </a:solidFill>
                  <a:latin typeface="Calibri"/>
                </a:rPr>
                <a:t>B</a:t>
              </a:r>
              <a:endParaRPr lang="fr-FR" sz="1400" b="0" strike="noStrike" spc="-1">
                <a:latin typeface="Arial"/>
              </a:endParaRPr>
            </a:p>
          </p:txBody>
        </p:sp>
        <p:sp>
          <p:nvSpPr>
            <p:cNvPr id="114" name="CustomShape 8"/>
            <p:cNvSpPr/>
            <p:nvPr/>
          </p:nvSpPr>
          <p:spPr>
            <a:xfrm>
              <a:off x="2419920" y="4979880"/>
              <a:ext cx="747360" cy="3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262626"/>
                  </a:solidFill>
                  <a:latin typeface="Calibri"/>
                </a:rPr>
                <a:t>D</a:t>
              </a:r>
              <a:endParaRPr lang="fr-FR" sz="1400" b="0" strike="noStrike" spc="-1">
                <a:latin typeface="Arial"/>
              </a:endParaRPr>
            </a:p>
          </p:txBody>
        </p:sp>
        <p:sp>
          <p:nvSpPr>
            <p:cNvPr id="115" name="CustomShape 9"/>
            <p:cNvSpPr/>
            <p:nvPr/>
          </p:nvSpPr>
          <p:spPr>
            <a:xfrm>
              <a:off x="3367440" y="4116240"/>
              <a:ext cx="1383840" cy="720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Line 10"/>
            <p:cNvSpPr/>
            <p:nvPr/>
          </p:nvSpPr>
          <p:spPr>
            <a:xfrm>
              <a:off x="3295440" y="3643560"/>
              <a:ext cx="288000" cy="57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Line 11"/>
            <p:cNvSpPr/>
            <p:nvPr/>
          </p:nvSpPr>
          <p:spPr>
            <a:xfrm flipH="1">
              <a:off x="4440600" y="3708360"/>
              <a:ext cx="870840" cy="493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Line 12"/>
            <p:cNvSpPr/>
            <p:nvPr/>
          </p:nvSpPr>
          <p:spPr>
            <a:xfrm flipH="1">
              <a:off x="3198960" y="4716360"/>
              <a:ext cx="360000" cy="36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Line 13"/>
            <p:cNvSpPr/>
            <p:nvPr/>
          </p:nvSpPr>
          <p:spPr>
            <a:xfrm>
              <a:off x="4663440" y="4644360"/>
              <a:ext cx="716400" cy="43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4"/>
            <p:cNvSpPr/>
            <p:nvPr/>
          </p:nvSpPr>
          <p:spPr>
            <a:xfrm>
              <a:off x="2406240" y="3349440"/>
              <a:ext cx="747360" cy="3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262626"/>
                  </a:solidFill>
                  <a:latin typeface="Calibri"/>
                </a:rPr>
                <a:t>A</a:t>
              </a:r>
              <a:endParaRPr lang="fr-FR" sz="1400" b="0" strike="noStrike" spc="-1">
                <a:latin typeface="Arial"/>
              </a:endParaRPr>
            </a:p>
          </p:txBody>
        </p:sp>
        <p:sp>
          <p:nvSpPr>
            <p:cNvPr id="121" name="CustomShape 15"/>
            <p:cNvSpPr/>
            <p:nvPr/>
          </p:nvSpPr>
          <p:spPr>
            <a:xfrm>
              <a:off x="4600080" y="4915440"/>
              <a:ext cx="747360" cy="3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262626"/>
                  </a:solidFill>
                  <a:latin typeface="Calibri"/>
                </a:rPr>
                <a:t>C</a:t>
              </a:r>
              <a:endParaRPr lang="fr-FR" sz="1400" b="0" strike="noStrike" spc="-1">
                <a:latin typeface="Arial"/>
              </a:endParaRPr>
            </a:p>
          </p:txBody>
        </p:sp>
      </p:grpSp>
      <p:pic>
        <p:nvPicPr>
          <p:cNvPr id="122" name="Image 121"/>
          <p:cNvPicPr/>
          <p:nvPr/>
        </p:nvPicPr>
        <p:blipFill>
          <a:blip r:embed="rId5"/>
          <a:srcRect l="4967" t="21592" r="3240" b="3893"/>
          <a:stretch/>
        </p:blipFill>
        <p:spPr>
          <a:xfrm>
            <a:off x="3816000" y="4248000"/>
            <a:ext cx="458640" cy="372240"/>
          </a:xfrm>
          <a:prstGeom prst="rect">
            <a:avLst/>
          </a:prstGeom>
          <a:ln>
            <a:noFill/>
          </a:ln>
        </p:spPr>
      </p:pic>
      <p:sp>
        <p:nvSpPr>
          <p:cNvPr id="123" name="TextShape 16"/>
          <p:cNvSpPr txBox="1"/>
          <p:nvPr/>
        </p:nvSpPr>
        <p:spPr>
          <a:xfrm>
            <a:off x="3672000" y="4862520"/>
            <a:ext cx="792000" cy="47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HUB</a:t>
            </a:r>
          </a:p>
        </p:txBody>
      </p:sp>
      <p:sp>
        <p:nvSpPr>
          <p:cNvPr id="2" name="Bouton d’action : vidéo 1">
            <a:hlinkClick r:id="rId6" highlightClick="1"/>
            <a:extLst>
              <a:ext uri="{FF2B5EF4-FFF2-40B4-BE49-F238E27FC236}">
                <a16:creationId xmlns:a16="http://schemas.microsoft.com/office/drawing/2014/main" id="{D12B8561-951B-4FAF-A7EB-5D82CF984D67}"/>
              </a:ext>
            </a:extLst>
          </p:cNvPr>
          <p:cNvSpPr/>
          <p:nvPr/>
        </p:nvSpPr>
        <p:spPr>
          <a:xfrm>
            <a:off x="3816000" y="5284800"/>
            <a:ext cx="392400" cy="198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528000" y="1440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76600" y="220140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en étoile ou topologie en étoile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6" name="Image 3"/>
          <p:cNvPicPr/>
          <p:nvPr/>
        </p:nvPicPr>
        <p:blipFill>
          <a:blip r:embed="rId4"/>
          <a:stretch/>
        </p:blipFill>
        <p:spPr>
          <a:xfrm>
            <a:off x="2379960" y="344952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27" name="Image 10"/>
          <p:cNvPicPr/>
          <p:nvPr/>
        </p:nvPicPr>
        <p:blipFill>
          <a:blip r:embed="rId4"/>
          <a:stretch/>
        </p:blipFill>
        <p:spPr>
          <a:xfrm>
            <a:off x="4457160" y="34124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28" name="Image 11"/>
          <p:cNvPicPr/>
          <p:nvPr/>
        </p:nvPicPr>
        <p:blipFill>
          <a:blip r:embed="rId4"/>
          <a:stretch/>
        </p:blipFill>
        <p:spPr>
          <a:xfrm>
            <a:off x="2379960" y="50720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29" name="Image 12"/>
          <p:cNvPicPr/>
          <p:nvPr/>
        </p:nvPicPr>
        <p:blipFill>
          <a:blip r:embed="rId4"/>
          <a:stretch/>
        </p:blipFill>
        <p:spPr>
          <a:xfrm>
            <a:off x="4616640" y="5015880"/>
            <a:ext cx="1478880" cy="96876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3299760" y="3843000"/>
            <a:ext cx="585720" cy="75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 flipH="1">
            <a:off x="4015080" y="3772440"/>
            <a:ext cx="126504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4003560" y="4741560"/>
            <a:ext cx="1352520" cy="58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 flipV="1">
            <a:off x="3423960" y="4718880"/>
            <a:ext cx="461520" cy="74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3528000" y="4501800"/>
            <a:ext cx="957960" cy="322200"/>
          </a:xfrm>
          <a:prstGeom prst="rect">
            <a:avLst/>
          </a:pr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SWITCH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35" name="Image 134"/>
          <p:cNvPicPr/>
          <p:nvPr/>
        </p:nvPicPr>
        <p:blipFill>
          <a:blip r:embed="rId5"/>
          <a:stretch/>
        </p:blipFill>
        <p:spPr>
          <a:xfrm>
            <a:off x="6095520" y="3729240"/>
            <a:ext cx="5156640" cy="203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528000" y="1440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en étoile ou topologie en étoile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6480000" y="3131640"/>
            <a:ext cx="374148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Dans cette configuration, tous les ordinateurs sont reliés entre eux par l’intermédiaire d’un commutateur que l’on appelle SWITCH.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5952600" y="4456080"/>
            <a:ext cx="2409480" cy="18466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Avantage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Le Switch est </a:t>
            </a:r>
            <a:r>
              <a:rPr lang="fr-FR" sz="1600" spc="-1" dirty="0">
                <a:solidFill>
                  <a:srgbClr val="000000"/>
                </a:solidFill>
                <a:latin typeface="Calibri"/>
              </a:rPr>
              <a:t>intelligent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 car il envoie l’information à l’ordinateur désigné. Il est capable de gérer plusieurs informations en même temps.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750520" y="5040000"/>
            <a:ext cx="240948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Inconvénient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 :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Le SWITCH est un peu cher.</a:t>
            </a:r>
            <a:endParaRPr lang="fr-FR" sz="1600" b="0" strike="noStrike" spc="-1" dirty="0">
              <a:latin typeface="Arial"/>
            </a:endParaRPr>
          </a:p>
        </p:txBody>
      </p:sp>
      <p:grpSp>
        <p:nvGrpSpPr>
          <p:cNvPr id="141" name="Group 6"/>
          <p:cNvGrpSpPr/>
          <p:nvPr/>
        </p:nvGrpSpPr>
        <p:grpSpPr>
          <a:xfrm>
            <a:off x="2379960" y="3412440"/>
            <a:ext cx="3715560" cy="2628360"/>
            <a:chOff x="2379960" y="3412440"/>
            <a:chExt cx="3715560" cy="2628360"/>
          </a:xfrm>
        </p:grpSpPr>
        <p:pic>
          <p:nvPicPr>
            <p:cNvPr id="142" name="Image 3"/>
            <p:cNvPicPr/>
            <p:nvPr/>
          </p:nvPicPr>
          <p:blipFill>
            <a:blip r:embed="rId4"/>
            <a:stretch/>
          </p:blipFill>
          <p:spPr>
            <a:xfrm>
              <a:off x="2379960" y="344952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Image 10"/>
            <p:cNvPicPr/>
            <p:nvPr/>
          </p:nvPicPr>
          <p:blipFill>
            <a:blip r:embed="rId4"/>
            <a:stretch/>
          </p:blipFill>
          <p:spPr>
            <a:xfrm>
              <a:off x="4457160" y="341244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Image 11"/>
            <p:cNvPicPr/>
            <p:nvPr/>
          </p:nvPicPr>
          <p:blipFill>
            <a:blip r:embed="rId4"/>
            <a:stretch/>
          </p:blipFill>
          <p:spPr>
            <a:xfrm>
              <a:off x="2379960" y="5072040"/>
              <a:ext cx="1478880" cy="96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Image 12"/>
            <p:cNvPicPr/>
            <p:nvPr/>
          </p:nvPicPr>
          <p:blipFill>
            <a:blip r:embed="rId4"/>
            <a:stretch/>
          </p:blipFill>
          <p:spPr>
            <a:xfrm>
              <a:off x="4616640" y="5015880"/>
              <a:ext cx="1478880" cy="968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7"/>
            <p:cNvSpPr/>
            <p:nvPr/>
          </p:nvSpPr>
          <p:spPr>
            <a:xfrm>
              <a:off x="3299760" y="3843000"/>
              <a:ext cx="585720" cy="754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8"/>
            <p:cNvSpPr/>
            <p:nvPr/>
          </p:nvSpPr>
          <p:spPr>
            <a:xfrm flipH="1">
              <a:off x="4015080" y="3772440"/>
              <a:ext cx="1265040" cy="82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9"/>
            <p:cNvSpPr/>
            <p:nvPr/>
          </p:nvSpPr>
          <p:spPr>
            <a:xfrm>
              <a:off x="4003560" y="4741560"/>
              <a:ext cx="1352520" cy="584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0"/>
            <p:cNvSpPr/>
            <p:nvPr/>
          </p:nvSpPr>
          <p:spPr>
            <a:xfrm flipV="1">
              <a:off x="3423960" y="4718880"/>
              <a:ext cx="461520" cy="747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1"/>
            <p:cNvSpPr/>
            <p:nvPr/>
          </p:nvSpPr>
          <p:spPr>
            <a:xfrm>
              <a:off x="3456000" y="4501800"/>
              <a:ext cx="957960" cy="322200"/>
            </a:xfrm>
            <a:prstGeom prst="rect">
              <a:avLst/>
            </a:prstGeom>
            <a:solidFill>
              <a:srgbClr val="4472C4"/>
            </a:solidFill>
            <a:ln w="12600">
              <a:solidFill>
                <a:srgbClr val="2F528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1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FFFFFF"/>
                  </a:solidFill>
                  <a:latin typeface="Calibri"/>
                </a:rPr>
                <a:t>SWITCH</a:t>
              </a:r>
              <a:endParaRPr lang="fr-FR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456000" y="1440000"/>
            <a:ext cx="674280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Qu’est ce qu’un réseau informatique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i="1" strike="noStrike" spc="49">
                <a:solidFill>
                  <a:srgbClr val="002060"/>
                </a:solidFill>
                <a:latin typeface="Calibri"/>
              </a:rPr>
              <a:t>et qu’elle sa composition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532240" y="2658960"/>
            <a:ext cx="78354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La configuration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maillée ou topologie maillée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53" name="Image 3"/>
          <p:cNvPicPr/>
          <p:nvPr/>
        </p:nvPicPr>
        <p:blipFill>
          <a:blip r:embed="rId4"/>
          <a:stretch/>
        </p:blipFill>
        <p:spPr>
          <a:xfrm>
            <a:off x="2379960" y="344952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54" name="Image 10"/>
          <p:cNvPicPr/>
          <p:nvPr/>
        </p:nvPicPr>
        <p:blipFill>
          <a:blip r:embed="rId4"/>
          <a:stretch/>
        </p:blipFill>
        <p:spPr>
          <a:xfrm>
            <a:off x="4457160" y="34124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55" name="Image 11"/>
          <p:cNvPicPr/>
          <p:nvPr/>
        </p:nvPicPr>
        <p:blipFill>
          <a:blip r:embed="rId4"/>
          <a:stretch/>
        </p:blipFill>
        <p:spPr>
          <a:xfrm>
            <a:off x="2379960" y="5072040"/>
            <a:ext cx="1478880" cy="968760"/>
          </a:xfrm>
          <a:prstGeom prst="rect">
            <a:avLst/>
          </a:prstGeom>
          <a:ln>
            <a:noFill/>
          </a:ln>
        </p:spPr>
      </p:pic>
      <p:pic>
        <p:nvPicPr>
          <p:cNvPr id="156" name="Image 12"/>
          <p:cNvPicPr/>
          <p:nvPr/>
        </p:nvPicPr>
        <p:blipFill>
          <a:blip r:embed="rId4"/>
          <a:stretch/>
        </p:blipFill>
        <p:spPr>
          <a:xfrm>
            <a:off x="4616640" y="5015880"/>
            <a:ext cx="1478880" cy="9687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3423240" y="3695760"/>
            <a:ext cx="1752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3126600" y="3695760"/>
            <a:ext cx="360" cy="146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3423240" y="3828600"/>
            <a:ext cx="1618920" cy="125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"/>
          <p:cNvSpPr/>
          <p:nvPr/>
        </p:nvSpPr>
        <p:spPr>
          <a:xfrm flipV="1">
            <a:off x="3054600" y="3616200"/>
            <a:ext cx="360" cy="179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3054600" y="5391720"/>
            <a:ext cx="2344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 flipV="1">
            <a:off x="3054600" y="3713760"/>
            <a:ext cx="1901520" cy="168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9"/>
          <p:cNvSpPr/>
          <p:nvPr/>
        </p:nvSpPr>
        <p:spPr>
          <a:xfrm flipH="1">
            <a:off x="3337920" y="5278320"/>
            <a:ext cx="2062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0"/>
          <p:cNvSpPr/>
          <p:nvPr/>
        </p:nvSpPr>
        <p:spPr>
          <a:xfrm flipV="1">
            <a:off x="5399640" y="3918240"/>
            <a:ext cx="360" cy="134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1"/>
          <p:cNvSpPr/>
          <p:nvPr/>
        </p:nvSpPr>
        <p:spPr>
          <a:xfrm flipH="1" flipV="1">
            <a:off x="3237480" y="3930840"/>
            <a:ext cx="1714680" cy="125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"/>
          <p:cNvSpPr/>
          <p:nvPr/>
        </p:nvSpPr>
        <p:spPr>
          <a:xfrm flipH="1">
            <a:off x="5279400" y="3608280"/>
            <a:ext cx="9720" cy="157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3"/>
          <p:cNvSpPr/>
          <p:nvPr/>
        </p:nvSpPr>
        <p:spPr>
          <a:xfrm flipH="1">
            <a:off x="3355200" y="3621240"/>
            <a:ext cx="1917000" cy="193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4"/>
          <p:cNvSpPr/>
          <p:nvPr/>
        </p:nvSpPr>
        <p:spPr>
          <a:xfrm flipH="1" flipV="1">
            <a:off x="3341520" y="3596760"/>
            <a:ext cx="1922400" cy="2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5"/>
          <p:cNvSpPr/>
          <p:nvPr/>
        </p:nvSpPr>
        <p:spPr>
          <a:xfrm>
            <a:off x="4536000" y="3240000"/>
            <a:ext cx="1296000" cy="1141200"/>
          </a:xfrm>
          <a:prstGeom prst="ellipse">
            <a:avLst/>
          </a:prstGeom>
          <a:solidFill>
            <a:srgbClr val="FFFFD7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TextShape 16"/>
          <p:cNvSpPr txBox="1"/>
          <p:nvPr/>
        </p:nvSpPr>
        <p:spPr>
          <a:xfrm>
            <a:off x="4896000" y="3320640"/>
            <a:ext cx="2160000" cy="85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5400" b="0" strike="noStrike" spc="-1">
                <a:latin typeface="Arial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537206b272699b088f79bc5dc9ec1e491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574</Words>
  <Application>Microsoft Office PowerPoint</Application>
  <PresentationFormat>Grand écran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reseau-topologie</dc:title>
  <dc:subject/>
  <dc:creator>moi même</dc:creator>
  <dc:description/>
  <cp:lastModifiedBy>stephane piglia</cp:lastModifiedBy>
  <cp:revision>277</cp:revision>
  <dcterms:created xsi:type="dcterms:W3CDTF">2019-05-18T12:08:02Z</dcterms:created>
  <dcterms:modified xsi:type="dcterms:W3CDTF">2025-12-13T09:12:28Z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