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4" r:id="rId7"/>
    <p:sldId id="261" r:id="rId8"/>
    <p:sldId id="260" r:id="rId9"/>
    <p:sldId id="265" r:id="rId10"/>
    <p:sldId id="262" r:id="rId11"/>
    <p:sldId id="263" r:id="rId12"/>
    <p:sldId id="266" r:id="rId13"/>
    <p:sldId id="267" r:id="rId14"/>
    <p:sldId id="268" r:id="rId15"/>
  </p:sldIdLst>
  <p:sldSz cx="12192000" cy="6858000"/>
  <p:notesSz cx="6858000" cy="9144000"/>
  <p:custDataLst>
    <p:tags r:id="rId17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79" autoAdjust="0"/>
    <p:restoredTop sz="94660"/>
  </p:normalViewPr>
  <p:slideViewPr>
    <p:cSldViewPr snapToGrid="0">
      <p:cViewPr varScale="1">
        <p:scale>
          <a:sx n="62" d="100"/>
          <a:sy n="62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FFFFFF"/>
                </a:solidFill>
                <a:latin typeface="Calibri"/>
              </a:rPr>
              <a:t>Cliquez pour déplacer la diapo</a:t>
            </a: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fr-FR" sz="2000" b="0" strike="noStrike" spc="-1">
                <a:latin typeface="Arial"/>
              </a:rPr>
              <a:t>Cliquez pour modifier le format des notes</a:t>
            </a:r>
          </a:p>
        </p:txBody>
      </p:sp>
      <p:sp>
        <p:nvSpPr>
          <p:cNvPr id="8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fr-FR" sz="1400" b="0" strike="noStrike" spc="-1">
                <a:latin typeface="Times New Roman"/>
              </a:rPr>
              <a:t>&lt;en-tête&gt;</a:t>
            </a:r>
          </a:p>
        </p:txBody>
      </p:sp>
      <p:sp>
        <p:nvSpPr>
          <p:cNvPr id="87" name="PlaceHolder 4"/>
          <p:cNvSpPr>
            <a:spLocks noGrp="1"/>
          </p:cNvSpPr>
          <p:nvPr>
            <p:ph type="dt" idx="7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fr-FR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fr-FR" sz="1400" b="0" strike="noStrike" spc="-1">
                <a:latin typeface="Times New Roman"/>
              </a:rPr>
              <a:t>&lt;date/heure&gt;</a:t>
            </a:r>
          </a:p>
        </p:txBody>
      </p:sp>
      <p:sp>
        <p:nvSpPr>
          <p:cNvPr id="88" name="PlaceHolder 5"/>
          <p:cNvSpPr>
            <a:spLocks noGrp="1"/>
          </p:cNvSpPr>
          <p:nvPr>
            <p:ph type="ftr" idx="8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fr-FR" sz="1400" b="0" strike="noStrike" spc="-1">
                <a:latin typeface="Times New Roman"/>
              </a:defRPr>
            </a:lvl1pPr>
          </a:lstStyle>
          <a:p>
            <a:r>
              <a:rPr lang="fr-FR" sz="1400" b="0" strike="noStrike" spc="-1">
                <a:latin typeface="Times New Roman"/>
              </a:rPr>
              <a:t>&lt;pied de page&gt;</a:t>
            </a:r>
          </a:p>
        </p:txBody>
      </p:sp>
      <p:sp>
        <p:nvSpPr>
          <p:cNvPr id="89" name="PlaceHolder 6"/>
          <p:cNvSpPr>
            <a:spLocks noGrp="1"/>
          </p:cNvSpPr>
          <p:nvPr>
            <p:ph type="sldNum" idx="9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fr-FR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8F350E5C-D119-4266-B542-EF52014225C9}" type="slidenum">
              <a:rPr lang="fr-FR" sz="1400" b="0" strike="noStrike" spc="-1">
                <a:latin typeface="Times New Roman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sldNum" idx="1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fr-FR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69E46E0-167D-4CC5-AA83-830A3C34CE25}" type="slidenum">
              <a:rPr lang="fr-FR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</a:t>
            </a:fld>
            <a:endParaRPr lang="fr-FR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fr-FR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9A8C672-700F-4EF7-BE76-36867DDD8A20}" type="slidenum">
              <a:rPr lang="fr-FR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12</a:t>
            </a:fld>
            <a:endParaRPr lang="fr-FR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9295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fr-FR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9A8C672-700F-4EF7-BE76-36867DDD8A20}" type="slidenum">
              <a:rPr lang="fr-FR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13</a:t>
            </a:fld>
            <a:endParaRPr lang="fr-FR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92624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sldNum" idx="1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fr-FR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269ADA4-5A47-418B-AFE1-AC25947B0AEF}" type="slidenum">
              <a:rPr lang="fr-FR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 lang="fr-FR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sldNum" idx="1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fr-FR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69E46E0-167D-4CC5-AA83-830A3C34CE25}" type="slidenum">
              <a:rPr lang="fr-FR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 lang="fr-FR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29140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sldNum" idx="13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fr-FR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B1775D9-BECA-4A0A-8AC3-0EE7BE0493D0}" type="slidenum">
              <a:rPr lang="fr-FR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 lang="fr-FR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fr-FR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9A8C672-700F-4EF7-BE76-36867DDD8A20}" type="slidenum">
              <a:rPr lang="fr-FR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7</a:t>
            </a:fld>
            <a:endParaRPr lang="fr-FR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sldNum" idx="13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fr-FR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B1775D9-BECA-4A0A-8AC3-0EE7BE0493D0}" type="slidenum">
              <a:rPr lang="fr-FR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8</a:t>
            </a:fld>
            <a:endParaRPr lang="fr-FR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35256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sldNum" idx="1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fr-FR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642DDD54-C8EC-4088-93E5-5792CC5D8676}" type="slidenum">
              <a:rPr lang="fr-FR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9</a:t>
            </a:fld>
            <a:endParaRPr lang="fr-FR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sldNum" idx="1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fr-FR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33E3A41E-98E5-41E5-A68A-11617963D27F}" type="slidenum">
              <a:rPr lang="fr-FR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10</a:t>
            </a:fld>
            <a:endParaRPr lang="fr-FR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fr-FR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9A8C672-700F-4EF7-BE76-36867DDD8A20}" type="slidenum">
              <a:rPr lang="fr-FR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11</a:t>
            </a:fld>
            <a:endParaRPr lang="fr-FR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54017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7B4D1BD-64F4-4338-9167-D5382D7B1F86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962520" y="1964160"/>
            <a:ext cx="7197480" cy="2421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6612293-6189-4913-B5AE-178FA3624D39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3962520" y="1964160"/>
            <a:ext cx="7197480" cy="2421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7309303-1945-44F5-A549-6132078CDE62}" type="slidenum">
              <a:t>‹N°›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3962520" y="1964160"/>
            <a:ext cx="7197480" cy="2421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779573E-A245-4457-AAD1-4B1438962CCC}" type="slidenum">
              <a:t>‹N°›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715D3A5-AA09-4610-A532-9C6D853C2247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3962520" y="1964160"/>
            <a:ext cx="7197480" cy="2421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5257730-B9F1-4135-9DEC-556CD67F65C9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3962520" y="1964160"/>
            <a:ext cx="7197480" cy="2421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5B79126E-5FFD-44F6-A3C3-1665D21BD0B7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3962520" y="1964160"/>
            <a:ext cx="7197480" cy="2421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60691F5-5A8D-42CB-AD11-C4B5FA7D8EDA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962520" y="1964160"/>
            <a:ext cx="7197480" cy="2421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0353405F-2A39-4715-AB4A-14CC9FD70EEF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3962520" y="1964160"/>
            <a:ext cx="7197480" cy="1122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49A9E472-9A0D-421B-9301-D2E2203F8D68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3962520" y="1964160"/>
            <a:ext cx="7197480" cy="2421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2B81F70-6ED0-4AE4-8E1A-47226BFE896F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3962520" y="1964160"/>
            <a:ext cx="7197480" cy="2421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92B0AF8-1962-4981-BD97-9B90D779D67C}" type="slidenum">
              <a:t>‹N°›</a:t>
            </a:fld>
            <a:endParaRPr/>
          </a:p>
        </p:txBody>
      </p:sp>
      <p:sp>
        <p:nvSpPr>
          <p:cNvPr id="2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3962520" y="1964160"/>
            <a:ext cx="7197480" cy="2421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00095F4-3233-4061-91AF-C98F5679E641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3962520" y="1964160"/>
            <a:ext cx="7197480" cy="2421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4B3378B-8B13-4AE0-B6C2-6FB75E18DEEC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3962520" y="1964160"/>
            <a:ext cx="7197480" cy="2421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9B866BC-4458-4EE0-A3E1-C1B976832703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3962520" y="1964160"/>
            <a:ext cx="7197480" cy="2421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462BE6B-ABE4-4CF9-9629-FBD5176B8536}" type="slidenum">
              <a:t>‹N°›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3962520" y="1964160"/>
            <a:ext cx="7197480" cy="2421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897E99A-A3A1-4BE6-83EF-EA1429B4B963}" type="slidenum">
              <a:t>‹N°›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3962520" y="1964160"/>
            <a:ext cx="7197480" cy="2421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CF3D360-F4A7-4E96-9422-E1AA809D6CE1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962520" y="1964160"/>
            <a:ext cx="7197480" cy="2421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B571ED3-EC14-4538-B8EB-E1A0C3BFE6C5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3962520" y="1964160"/>
            <a:ext cx="7197480" cy="2421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3D76744-976C-41B5-B803-24733BC237F7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3962520" y="1964160"/>
            <a:ext cx="7197480" cy="1122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80F9C21-5185-42FF-8AFD-61EE9147A087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3962520" y="1964160"/>
            <a:ext cx="7197480" cy="2421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EA562A9-8C89-4529-9137-F2D514467D4E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962520" y="1964160"/>
            <a:ext cx="7197480" cy="2421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0917623-A370-45FE-B80C-1CFA63728D88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3962520" y="1964160"/>
            <a:ext cx="7197480" cy="2421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0B0A2CA-273F-442A-96D4-ED2D0D874C66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elestia-R1---OverlayContentHD.png"/>
          <p:cNvPicPr/>
          <p:nvPr/>
        </p:nvPicPr>
        <p:blipFill>
          <a:blip r:embed="rId15"/>
          <a:stretch/>
        </p:blipFill>
        <p:spPr>
          <a:xfrm>
            <a:off x="0" y="0"/>
            <a:ext cx="12188520" cy="6855840"/>
          </a:xfrm>
          <a:prstGeom prst="rect">
            <a:avLst/>
          </a:prstGeom>
          <a:ln w="0">
            <a:noFill/>
          </a:ln>
        </p:spPr>
      </p:pic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3600" b="0" strike="noStrike" cap="all" spc="-1">
                <a:solidFill>
                  <a:srgbClr val="FFFFFF"/>
                </a:solidFill>
                <a:latin typeface="Calibri Light"/>
              </a:rPr>
              <a:t>Modifiez le style du titre</a:t>
            </a:r>
            <a:endParaRPr lang="en-US" sz="36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10131120" cy="3648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marL="285840" indent="-28584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</a:rPr>
              <a:t>Modifier les styles du texte du masque</a:t>
            </a:r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  <a:p>
            <a:pPr marL="743040" lvl="1" indent="-28584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lang="fr-FR" sz="1600" b="0" strike="noStrike" spc="-1">
                <a:solidFill>
                  <a:srgbClr val="FFFFFF"/>
                </a:solidFill>
                <a:latin typeface="Calibri"/>
              </a:rPr>
              <a:t>Deuxième niveau</a:t>
            </a:r>
            <a:endParaRPr lang="en-US" sz="1600" b="0" strike="noStrike" spc="-1">
              <a:solidFill>
                <a:srgbClr val="FFFFFF"/>
              </a:solidFill>
              <a:latin typeface="Calibri"/>
            </a:endParaRPr>
          </a:p>
          <a:p>
            <a:pPr marL="1200240" lvl="2" indent="-28584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lang="fr-FR" sz="1400" b="0" strike="noStrike" spc="-1">
                <a:solidFill>
                  <a:srgbClr val="FFFFFF"/>
                </a:solidFill>
                <a:latin typeface="Calibri"/>
              </a:rPr>
              <a:t>Troisième niveau</a:t>
            </a:r>
            <a:endParaRPr lang="en-US" sz="1400" b="0" strike="noStrike" spc="-1">
              <a:solidFill>
                <a:srgbClr val="FFFFFF"/>
              </a:solidFill>
              <a:latin typeface="Calibri"/>
            </a:endParaRPr>
          </a:p>
          <a:p>
            <a:pPr marL="1542960" lvl="3" indent="-1713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lang="fr-FR" sz="1200" b="0" strike="noStrike" spc="-1">
                <a:solidFill>
                  <a:srgbClr val="FFFFFF"/>
                </a:solidFill>
                <a:latin typeface="Calibri"/>
              </a:rPr>
              <a:t>Quatrième niveau</a:t>
            </a:r>
            <a:endParaRPr lang="en-US" sz="1200" b="0" strike="noStrike" spc="-1">
              <a:solidFill>
                <a:srgbClr val="FFFFFF"/>
              </a:solidFill>
              <a:latin typeface="Calibri"/>
            </a:endParaRPr>
          </a:p>
          <a:p>
            <a:pPr marL="2000160" lvl="4" indent="-1713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lang="fr-FR" sz="1200" b="0" strike="noStrike" spc="-1">
                <a:solidFill>
                  <a:srgbClr val="FFFFFF"/>
                </a:solidFill>
                <a:latin typeface="Calibri"/>
              </a:rPr>
              <a:t>Cinquième niveau</a:t>
            </a:r>
            <a:endParaRPr lang="en-US" sz="1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dt" idx="1"/>
          </p:nvPr>
        </p:nvSpPr>
        <p:spPr>
          <a:xfrm>
            <a:off x="8589600" y="5870520"/>
            <a:ext cx="1599840" cy="377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en-US" sz="1000" b="0" strike="noStrike" spc="-1">
                <a:solidFill>
                  <a:srgbClr val="FFFFFF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r>
              <a:rPr lang="en-US" sz="1000" b="0" strike="noStrike" spc="-1">
                <a:solidFill>
                  <a:srgbClr val="FFFFFF"/>
                </a:solidFill>
                <a:latin typeface="Calibri"/>
              </a:rPr>
              <a:t>&lt;date/heure&gt;</a:t>
            </a:r>
            <a:endParaRPr lang="fr-FR" sz="1000" b="0" strike="noStrike" spc="-1"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ftr" idx="2"/>
          </p:nvPr>
        </p:nvSpPr>
        <p:spPr>
          <a:xfrm>
            <a:off x="685800" y="5870520"/>
            <a:ext cx="7827120" cy="377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fr-FR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fr-FR" sz="1400" b="0" strike="noStrike" spc="-1">
                <a:latin typeface="Times New Roman"/>
              </a:rPr>
              <a:t>&lt;pied de page&gt;</a:t>
            </a:r>
          </a:p>
        </p:txBody>
      </p:sp>
      <p:sp>
        <p:nvSpPr>
          <p:cNvPr id="5" name="PlaceHolder 5"/>
          <p:cNvSpPr>
            <a:spLocks noGrp="1"/>
          </p:cNvSpPr>
          <p:nvPr>
            <p:ph type="sldNum" idx="3"/>
          </p:nvPr>
        </p:nvSpPr>
        <p:spPr>
          <a:xfrm>
            <a:off x="10266120" y="5870520"/>
            <a:ext cx="550800" cy="377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en-US" sz="1000" b="0" strike="noStrike" spc="-1">
                <a:solidFill>
                  <a:srgbClr val="FFFFFF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EE2F03A-2220-4B42-9364-EE5200D3377C}" type="slidenum">
              <a:rPr lang="en-US" sz="1000" b="0" strike="noStrike" spc="-1">
                <a:solidFill>
                  <a:srgbClr val="FFFFFF"/>
                </a:solidFill>
                <a:latin typeface="Calibri"/>
              </a:rPr>
              <a:t>‹N°›</a:t>
            </a:fld>
            <a:endParaRPr lang="fr-FR" sz="10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6" descr="Celestia-R1---OverlayTitleHD.png"/>
          <p:cNvPicPr/>
          <p:nvPr/>
        </p:nvPicPr>
        <p:blipFill>
          <a:blip r:embed="rId15"/>
          <a:stretch/>
        </p:blipFill>
        <p:spPr>
          <a:xfrm>
            <a:off x="0" y="0"/>
            <a:ext cx="12188520" cy="6855840"/>
          </a:xfrm>
          <a:prstGeom prst="rect">
            <a:avLst/>
          </a:prstGeom>
          <a:ln w="0"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3962520" y="1964160"/>
            <a:ext cx="7197480" cy="24210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fr-FR" sz="4800" b="0" strike="noStrike" cap="all" spc="-1">
                <a:solidFill>
                  <a:srgbClr val="FFFFFF"/>
                </a:solidFill>
                <a:latin typeface="Calibri Light"/>
              </a:rPr>
              <a:t>Modifiez le style du titre</a:t>
            </a:r>
            <a:endParaRPr lang="en-US" sz="4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dt" idx="4"/>
          </p:nvPr>
        </p:nvSpPr>
        <p:spPr>
          <a:xfrm>
            <a:off x="8932680" y="5870520"/>
            <a:ext cx="1599840" cy="377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en-US" sz="1000" b="0" strike="noStrike" spc="-1">
                <a:solidFill>
                  <a:srgbClr val="FFFFFF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r>
              <a:rPr lang="en-US" sz="1000" b="0" strike="noStrike" spc="-1">
                <a:solidFill>
                  <a:srgbClr val="FFFFFF"/>
                </a:solidFill>
                <a:latin typeface="Calibri"/>
              </a:rPr>
              <a:t>&lt;date/heure&gt;</a:t>
            </a:r>
            <a:endParaRPr lang="fr-FR" sz="1000" b="0" strike="noStrike" spc="-1">
              <a:latin typeface="Times New Roman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ftr" idx="5"/>
          </p:nvPr>
        </p:nvSpPr>
        <p:spPr>
          <a:xfrm>
            <a:off x="3962520" y="5870520"/>
            <a:ext cx="4893480" cy="377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fr-FR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fr-FR" sz="1400" b="0" strike="noStrike" spc="-1">
                <a:latin typeface="Times New Roman"/>
              </a:rPr>
              <a:t>&lt;pied de page&gt;</a:t>
            </a:r>
          </a:p>
        </p:txBody>
      </p:sp>
      <p:sp>
        <p:nvSpPr>
          <p:cNvPr id="46" name="PlaceHolder 4"/>
          <p:cNvSpPr>
            <a:spLocks noGrp="1"/>
          </p:cNvSpPr>
          <p:nvPr>
            <p:ph type="sldNum" idx="6"/>
          </p:nvPr>
        </p:nvSpPr>
        <p:spPr>
          <a:xfrm>
            <a:off x="10608840" y="5870520"/>
            <a:ext cx="550800" cy="377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en-US" sz="1000" b="0" strike="noStrike" spc="-1">
                <a:solidFill>
                  <a:srgbClr val="FFFFFF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E72F958-0F0C-4DF4-ADF2-611E5580FE89}" type="slidenum">
              <a:rPr lang="en-US" sz="1000" b="0" strike="noStrike" spc="-1">
                <a:solidFill>
                  <a:srgbClr val="FFFFFF"/>
                </a:solidFill>
                <a:latin typeface="Calibri"/>
              </a:rPr>
              <a:t>‹N°›</a:t>
            </a:fld>
            <a:endParaRPr lang="fr-FR" sz="1000" b="0" strike="noStrike" spc="-1">
              <a:latin typeface="Times New Roman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FFFFFF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FFFFFF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200" b="0" strike="noStrike" spc="-1">
                <a:solidFill>
                  <a:srgbClr val="FFFFFF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200" b="0" strike="noStrike" spc="-1">
                <a:solidFill>
                  <a:srgbClr val="FFFFFF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inpi.fr/innovation/tresors/de-la-draisienne-au-velo-sans-chain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3"/>
          <p:cNvSpPr/>
          <p:nvPr/>
        </p:nvSpPr>
        <p:spPr>
          <a:xfrm>
            <a:off x="582840" y="266040"/>
            <a:ext cx="11025720" cy="1798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7200" b="1" strike="noStrike" spc="-1">
                <a:solidFill>
                  <a:srgbClr val="DD9D31"/>
                </a:solidFill>
                <a:latin typeface="Calibri"/>
              </a:rPr>
              <a:t>Evolution historique du vélo </a:t>
            </a:r>
            <a:endParaRPr lang="fr-FR" sz="7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fr-FR" sz="4000" b="1" strike="noStrike" spc="-1">
                <a:solidFill>
                  <a:srgbClr val="DD9D31"/>
                </a:solidFill>
                <a:latin typeface="Calibri"/>
              </a:rPr>
              <a:t>(La petite histoire du vélo)</a:t>
            </a:r>
            <a:endParaRPr lang="fr-FR" sz="4000" b="0" strike="noStrike" spc="-1">
              <a:latin typeface="Arial"/>
            </a:endParaRPr>
          </a:p>
        </p:txBody>
      </p:sp>
      <p:pic>
        <p:nvPicPr>
          <p:cNvPr id="91" name="Image 5"/>
          <p:cNvPicPr/>
          <p:nvPr/>
        </p:nvPicPr>
        <p:blipFill>
          <a:blip r:embed="rId2"/>
          <a:srcRect l="22497" t="14281" r="24127" b="19208"/>
          <a:stretch/>
        </p:blipFill>
        <p:spPr>
          <a:xfrm>
            <a:off x="2842560" y="2081880"/>
            <a:ext cx="6506280" cy="4558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1"/>
          <p:cNvSpPr/>
          <p:nvPr/>
        </p:nvSpPr>
        <p:spPr>
          <a:xfrm>
            <a:off x="2958480" y="266040"/>
            <a:ext cx="6274080" cy="701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4000" b="1" strike="noStrike" spc="-1">
                <a:solidFill>
                  <a:srgbClr val="DD9D31"/>
                </a:solidFill>
                <a:latin typeface="Calibri"/>
              </a:rPr>
              <a:t>La Bicyclette de Lawson 1880</a:t>
            </a:r>
            <a:endParaRPr lang="fr-FR" sz="4000" b="0" strike="noStrike" spc="-1">
              <a:latin typeface="Arial"/>
            </a:endParaRPr>
          </a:p>
        </p:txBody>
      </p:sp>
      <p:pic>
        <p:nvPicPr>
          <p:cNvPr id="119" name="Image 4"/>
          <p:cNvPicPr/>
          <p:nvPr/>
        </p:nvPicPr>
        <p:blipFill>
          <a:blip r:embed="rId3"/>
          <a:stretch/>
        </p:blipFill>
        <p:spPr>
          <a:xfrm>
            <a:off x="7014120" y="1108744"/>
            <a:ext cx="4684320" cy="5315040"/>
          </a:xfrm>
          <a:prstGeom prst="rect">
            <a:avLst/>
          </a:prstGeom>
          <a:ln w="0">
            <a:noFill/>
          </a:ln>
        </p:spPr>
      </p:pic>
      <p:sp>
        <p:nvSpPr>
          <p:cNvPr id="120" name="Bulle narrative : rectangle 7"/>
          <p:cNvSpPr/>
          <p:nvPr/>
        </p:nvSpPr>
        <p:spPr>
          <a:xfrm>
            <a:off x="493560" y="1108744"/>
            <a:ext cx="5870520" cy="1279800"/>
          </a:xfrm>
          <a:prstGeom prst="wedgeRectCallout">
            <a:avLst>
              <a:gd name="adj1" fmla="val 102533"/>
              <a:gd name="adj2" fmla="val 86099"/>
            </a:avLst>
          </a:prstGeom>
          <a:solidFill>
            <a:srgbClr val="AC3EC1"/>
          </a:solidFill>
          <a:ln cap="rnd">
            <a:solidFill>
              <a:srgbClr val="7F2D8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2800" b="0" strike="noStrike" spc="-1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Six ans plus tard, l’invention a été utilisé pour améliorer le vélo. C’est devenu une innovation</a:t>
            </a:r>
            <a:endParaRPr lang="fr-FR" sz="2800" b="0" strike="noStrike" spc="-1" dirty="0">
              <a:latin typeface="Arial"/>
            </a:endParaRPr>
          </a:p>
        </p:txBody>
      </p:sp>
      <p:sp>
        <p:nvSpPr>
          <p:cNvPr id="121" name="Bulle narrative : rectangle 8"/>
          <p:cNvSpPr/>
          <p:nvPr/>
        </p:nvSpPr>
        <p:spPr>
          <a:xfrm>
            <a:off x="592034" y="4822905"/>
            <a:ext cx="5870520" cy="926351"/>
          </a:xfrm>
          <a:prstGeom prst="wedgeRectCallout">
            <a:avLst>
              <a:gd name="adj1" fmla="val 66263"/>
              <a:gd name="adj2" fmla="val 17542"/>
            </a:avLst>
          </a:prstGeom>
          <a:solidFill>
            <a:srgbClr val="AC3EC1"/>
          </a:solidFill>
          <a:ln cap="rnd">
            <a:solidFill>
              <a:srgbClr val="7F2D8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2800" b="0" u="sng" strike="noStrike" spc="-1" dirty="0">
                <a:solidFill>
                  <a:srgbClr val="C573D2"/>
                </a:solidFill>
                <a:highlight>
                  <a:srgbClr val="FFFF00"/>
                </a:highlight>
                <a:uFillTx/>
                <a:latin typeface="Calibri"/>
                <a:hlinkClick r:id="rId4"/>
              </a:rPr>
              <a:t>André Gallé a créé la chaine à maillons et a breveté son invention en 1829.</a:t>
            </a:r>
            <a:endParaRPr lang="fr-FR" sz="2800" b="0" strike="noStrike" spc="-1" dirty="0">
              <a:latin typeface="Arial"/>
            </a:endParaRPr>
          </a:p>
        </p:txBody>
      </p:sp>
      <p:sp>
        <p:nvSpPr>
          <p:cNvPr id="122" name="Ellipse 9"/>
          <p:cNvSpPr/>
          <p:nvPr/>
        </p:nvSpPr>
        <p:spPr>
          <a:xfrm>
            <a:off x="9129240" y="2504880"/>
            <a:ext cx="1919160" cy="923760"/>
          </a:xfrm>
          <a:prstGeom prst="ellipse">
            <a:avLst/>
          </a:prstGeom>
          <a:solidFill>
            <a:schemeClr val="accent1">
              <a:alpha val="39000"/>
            </a:schemeClr>
          </a:solidFill>
          <a:ln cap="rnd">
            <a:solidFill>
              <a:srgbClr val="4B1B54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Bulle narrative : rectangle 8">
            <a:extLst>
              <a:ext uri="{FF2B5EF4-FFF2-40B4-BE49-F238E27FC236}">
                <a16:creationId xmlns:a16="http://schemas.microsoft.com/office/drawing/2014/main" id="{80D92210-1FE9-7811-DC9D-27924EF0F6D1}"/>
              </a:ext>
            </a:extLst>
          </p:cNvPr>
          <p:cNvSpPr/>
          <p:nvPr/>
        </p:nvSpPr>
        <p:spPr>
          <a:xfrm>
            <a:off x="592034" y="2934844"/>
            <a:ext cx="5870520" cy="1662840"/>
          </a:xfrm>
          <a:prstGeom prst="wedgeRectCallout">
            <a:avLst>
              <a:gd name="adj1" fmla="val 66263"/>
              <a:gd name="adj2" fmla="val 17542"/>
            </a:avLst>
          </a:prstGeom>
          <a:solidFill>
            <a:srgbClr val="AC3EC1"/>
          </a:solidFill>
          <a:ln cap="rnd">
            <a:solidFill>
              <a:srgbClr val="7F2D8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2800" b="0" u="sng" strike="noStrike" spc="-1" dirty="0">
                <a:solidFill>
                  <a:srgbClr val="C573D2"/>
                </a:solidFill>
                <a:highlight>
                  <a:srgbClr val="FFFF00"/>
                </a:highlight>
                <a:uFillTx/>
                <a:latin typeface="Calibri"/>
              </a:rPr>
              <a:t>La création du pneu en caoutchouc.</a:t>
            </a:r>
            <a:endParaRPr lang="fr-FR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fr-FR" sz="2800" spc="-1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Est une invention et l’insertion de ce matériau dans la roue du vélo est une innovation.</a:t>
            </a:r>
            <a:endParaRPr lang="fr-FR" sz="2800" b="0" strike="noStrike" spc="-1" dirty="0">
              <a:latin typeface="Arial"/>
            </a:endParaRPr>
          </a:p>
        </p:txBody>
      </p:sp>
      <p:sp>
        <p:nvSpPr>
          <p:cNvPr id="8" name="Cadre 7">
            <a:extLst>
              <a:ext uri="{FF2B5EF4-FFF2-40B4-BE49-F238E27FC236}">
                <a16:creationId xmlns:a16="http://schemas.microsoft.com/office/drawing/2014/main" id="{417E7264-AB24-4100-A651-981A54FF3B75}"/>
              </a:ext>
            </a:extLst>
          </p:cNvPr>
          <p:cNvSpPr/>
          <p:nvPr/>
        </p:nvSpPr>
        <p:spPr>
          <a:xfrm>
            <a:off x="657485" y="5863928"/>
            <a:ext cx="5739618" cy="701280"/>
          </a:xfrm>
          <a:prstGeom prst="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bg1"/>
                </a:solidFill>
              </a:rPr>
              <a:t>Il a réalisé une invention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5"/>
          <p:cNvSpPr/>
          <p:nvPr/>
        </p:nvSpPr>
        <p:spPr>
          <a:xfrm>
            <a:off x="4125950" y="266040"/>
            <a:ext cx="3939861" cy="70788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4000" b="1" strike="noStrike" spc="-1" dirty="0">
                <a:solidFill>
                  <a:srgbClr val="DD9D31"/>
                </a:solidFill>
                <a:latin typeface="Calibri"/>
              </a:rPr>
              <a:t>Le vélo électrique</a:t>
            </a:r>
            <a:endParaRPr lang="fr-FR" sz="4000" b="0" strike="noStrike" spc="-1" dirty="0">
              <a:latin typeface="Arial"/>
            </a:endParaRPr>
          </a:p>
        </p:txBody>
      </p:sp>
      <p:sp>
        <p:nvSpPr>
          <p:cNvPr id="106" name="Bulle narrative : rectangle 6"/>
          <p:cNvSpPr/>
          <p:nvPr/>
        </p:nvSpPr>
        <p:spPr>
          <a:xfrm>
            <a:off x="225360" y="1328040"/>
            <a:ext cx="5870520" cy="2220120"/>
          </a:xfrm>
          <a:prstGeom prst="wedgeRectCallout">
            <a:avLst>
              <a:gd name="adj1" fmla="val 61932"/>
              <a:gd name="adj2" fmla="val 13405"/>
            </a:avLst>
          </a:prstGeom>
          <a:solidFill>
            <a:srgbClr val="AC3EC1"/>
          </a:solidFill>
          <a:ln cap="rnd">
            <a:solidFill>
              <a:srgbClr val="7F2D8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2800" dirty="0">
                <a:highlight>
                  <a:srgbClr val="FFFF00"/>
                </a:highlight>
              </a:rPr>
              <a:t>L’insertion d’une batterie et d’un moteur pour faire fonctionner le vélo à l’électricité et non qu’à la force musculaire est une innovation ou une invention ?</a:t>
            </a:r>
            <a:r>
              <a:rPr lang="fr-FR" sz="2800" spc="-1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.</a:t>
            </a:r>
            <a:r>
              <a:rPr lang="fr-FR" sz="3200" b="0" strike="noStrike" spc="-1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 </a:t>
            </a:r>
            <a:endParaRPr lang="fr-FR" sz="3200" b="1" u="sng" strike="noStrike" spc="-1" dirty="0">
              <a:latin typeface="Arial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376C5F7-D7D9-5B9F-FCFC-42ECF27762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123" y="1328040"/>
            <a:ext cx="5128483" cy="3412772"/>
          </a:xfrm>
          <a:prstGeom prst="rect">
            <a:avLst/>
          </a:prstGeom>
        </p:spPr>
      </p:pic>
      <p:sp>
        <p:nvSpPr>
          <p:cNvPr id="4" name="Cadre 3">
            <a:extLst>
              <a:ext uri="{FF2B5EF4-FFF2-40B4-BE49-F238E27FC236}">
                <a16:creationId xmlns:a16="http://schemas.microsoft.com/office/drawing/2014/main" id="{F6873A04-AFBF-2A02-D4E6-FAD59F9EEC2D}"/>
              </a:ext>
            </a:extLst>
          </p:cNvPr>
          <p:cNvSpPr/>
          <p:nvPr/>
        </p:nvSpPr>
        <p:spPr>
          <a:xfrm>
            <a:off x="1055077" y="3826412"/>
            <a:ext cx="5739618" cy="1659988"/>
          </a:xfrm>
          <a:prstGeom prst="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solidFill>
                  <a:schemeClr val="bg1"/>
                </a:solidFill>
              </a:rPr>
              <a:t>C’est une innovation</a:t>
            </a:r>
          </a:p>
        </p:txBody>
      </p:sp>
    </p:spTree>
    <p:extLst>
      <p:ext uri="{BB962C8B-B14F-4D97-AF65-F5344CB8AC3E}">
        <p14:creationId xmlns:p14="http://schemas.microsoft.com/office/powerpoint/2010/main" val="295819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5"/>
          <p:cNvSpPr/>
          <p:nvPr/>
        </p:nvSpPr>
        <p:spPr>
          <a:xfrm>
            <a:off x="4125950" y="266040"/>
            <a:ext cx="3939861" cy="70788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4000" b="1" strike="noStrike" spc="-1" dirty="0">
                <a:solidFill>
                  <a:srgbClr val="DD9D31"/>
                </a:solidFill>
                <a:latin typeface="Calibri"/>
              </a:rPr>
              <a:t>Le vélo électrique</a:t>
            </a:r>
            <a:endParaRPr lang="fr-FR" sz="4000" b="0" strike="noStrike" spc="-1" dirty="0">
              <a:latin typeface="Arial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376C5F7-D7D9-5B9F-FCFC-42ECF27762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123" y="1328040"/>
            <a:ext cx="5128483" cy="3412772"/>
          </a:xfrm>
          <a:prstGeom prst="rect">
            <a:avLst/>
          </a:prstGeom>
        </p:spPr>
      </p:pic>
      <p:sp>
        <p:nvSpPr>
          <p:cNvPr id="2" name="Bulle narrative : rectangle 1">
            <a:extLst>
              <a:ext uri="{FF2B5EF4-FFF2-40B4-BE49-F238E27FC236}">
                <a16:creationId xmlns:a16="http://schemas.microsoft.com/office/drawing/2014/main" id="{FAA0CDFD-2A10-422A-DA33-3D0AD9B9FC38}"/>
              </a:ext>
            </a:extLst>
          </p:cNvPr>
          <p:cNvSpPr/>
          <p:nvPr/>
        </p:nvSpPr>
        <p:spPr>
          <a:xfrm>
            <a:off x="307394" y="2803233"/>
            <a:ext cx="6393600" cy="462385"/>
          </a:xfrm>
          <a:prstGeom prst="wedgeRectCallout">
            <a:avLst>
              <a:gd name="adj1" fmla="val 57096"/>
              <a:gd name="adj2" fmla="val -55147"/>
            </a:avLst>
          </a:prstGeom>
          <a:noFill/>
          <a:ln cap="rnd">
            <a:solidFill>
              <a:srgbClr val="4B1B54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fr-FR" sz="2800" b="0" strike="noStrike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fr-FR" sz="2800" spc="-1" dirty="0">
                <a:solidFill>
                  <a:schemeClr val="bg1"/>
                </a:solidFill>
                <a:latin typeface="Arial"/>
              </a:rPr>
              <a:t>Plaçons nous dans la peau des inventeurs que nous venons de découvrir. A partir de la ressource mise à votre disposition,  vous devez choisir le matériau le mieux approprié pour concevoir ce vélo. Il faudra justifier votre réponse.</a:t>
            </a:r>
            <a:endParaRPr lang="fr-FR" sz="2800" b="0" strike="noStrike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fr-FR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661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5"/>
          <p:cNvSpPr/>
          <p:nvPr/>
        </p:nvSpPr>
        <p:spPr>
          <a:xfrm>
            <a:off x="4125950" y="266040"/>
            <a:ext cx="3939861" cy="70788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4000" b="1" strike="noStrike" spc="-1" dirty="0">
                <a:solidFill>
                  <a:srgbClr val="DD9D31"/>
                </a:solidFill>
                <a:latin typeface="Calibri"/>
              </a:rPr>
              <a:t>Le vélo électrique</a:t>
            </a:r>
            <a:endParaRPr lang="fr-FR" sz="4000" b="0" strike="noStrike" spc="-1" dirty="0">
              <a:latin typeface="Arial"/>
            </a:endParaRPr>
          </a:p>
        </p:txBody>
      </p:sp>
      <p:sp>
        <p:nvSpPr>
          <p:cNvPr id="106" name="Bulle narrative : rectangle 6"/>
          <p:cNvSpPr/>
          <p:nvPr/>
        </p:nvSpPr>
        <p:spPr>
          <a:xfrm>
            <a:off x="422307" y="2125509"/>
            <a:ext cx="5870520" cy="2220120"/>
          </a:xfrm>
          <a:prstGeom prst="wedgeRectCallout">
            <a:avLst>
              <a:gd name="adj1" fmla="val 61932"/>
              <a:gd name="adj2" fmla="val 13405"/>
            </a:avLst>
          </a:prstGeom>
          <a:solidFill>
            <a:srgbClr val="AC3EC1"/>
          </a:solidFill>
          <a:ln cap="rnd">
            <a:solidFill>
              <a:srgbClr val="7F2D8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2800" dirty="0">
                <a:highlight>
                  <a:srgbClr val="FFFF00"/>
                </a:highlight>
              </a:rPr>
              <a:t>Je vais choisir l’aluminium car il pèse 2400 kg/m3, il est assez rigide et </a:t>
            </a:r>
            <a:r>
              <a:rPr lang="fr-FR" sz="2800" dirty="0" err="1">
                <a:highlight>
                  <a:srgbClr val="FFFF00"/>
                </a:highlight>
              </a:rPr>
              <a:t>resistant</a:t>
            </a:r>
            <a:r>
              <a:rPr lang="fr-FR" sz="2800" dirty="0">
                <a:highlight>
                  <a:srgbClr val="FFFF00"/>
                </a:highlight>
              </a:rPr>
              <a:t> aux chocs. Il n’est pas dangereux car il ne conduit pas l’électricité résiste à </a:t>
            </a:r>
            <a:r>
              <a:rPr lang="fr-FR" sz="2800">
                <a:highlight>
                  <a:srgbClr val="FFFF00"/>
                </a:highlight>
              </a:rPr>
              <a:t>la corrosion</a:t>
            </a:r>
            <a:r>
              <a:rPr lang="fr-FR" sz="2800" dirty="0">
                <a:highlight>
                  <a:srgbClr val="FFFF00"/>
                </a:highlight>
              </a:rPr>
              <a:t>.</a:t>
            </a:r>
            <a:endParaRPr lang="fr-FR" sz="3200" b="1" u="sng" strike="noStrike" spc="-1" dirty="0">
              <a:latin typeface="Arial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376C5F7-D7D9-5B9F-FCFC-42ECF27762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123" y="1328040"/>
            <a:ext cx="5128483" cy="341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96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2"/>
          <p:cNvSpPr/>
          <p:nvPr/>
        </p:nvSpPr>
        <p:spPr>
          <a:xfrm>
            <a:off x="4070880" y="266040"/>
            <a:ext cx="4046040" cy="118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7200" b="1" strike="noStrike" spc="-1">
                <a:solidFill>
                  <a:srgbClr val="DD9D31"/>
                </a:solidFill>
                <a:latin typeface="Calibri"/>
              </a:rPr>
              <a:t>Sommaire</a:t>
            </a:r>
            <a:endParaRPr lang="fr-FR" sz="7200" b="0" strike="noStrike" spc="-1">
              <a:latin typeface="Arial"/>
            </a:endParaRPr>
          </a:p>
        </p:txBody>
      </p:sp>
      <p:sp>
        <p:nvSpPr>
          <p:cNvPr id="93" name="ZoneTexte 92"/>
          <p:cNvSpPr txBox="1"/>
          <p:nvPr/>
        </p:nvSpPr>
        <p:spPr>
          <a:xfrm>
            <a:off x="2160000" y="1980000"/>
            <a:ext cx="7740000" cy="486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800" b="0" strike="noStrike" spc="-1" dirty="0">
                <a:solidFill>
                  <a:schemeClr val="bg1"/>
                </a:solidFill>
                <a:latin typeface="Arial"/>
              </a:rPr>
              <a:t>1) La draisienne</a:t>
            </a:r>
          </a:p>
        </p:txBody>
      </p:sp>
      <p:sp>
        <p:nvSpPr>
          <p:cNvPr id="94" name="ZoneTexte 93"/>
          <p:cNvSpPr txBox="1"/>
          <p:nvPr/>
        </p:nvSpPr>
        <p:spPr>
          <a:xfrm>
            <a:off x="2160000" y="2700000"/>
            <a:ext cx="7740000" cy="486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800" b="0" strike="noStrike" spc="-1" dirty="0">
                <a:solidFill>
                  <a:schemeClr val="bg1"/>
                </a:solidFill>
                <a:latin typeface="Arial"/>
              </a:rPr>
              <a:t>2) La </a:t>
            </a:r>
            <a:r>
              <a:rPr lang="fr-FR" sz="2800" b="0" strike="noStrike" spc="-1" dirty="0" err="1">
                <a:solidFill>
                  <a:schemeClr val="bg1"/>
                </a:solidFill>
                <a:latin typeface="Arial"/>
              </a:rPr>
              <a:t>michaudine</a:t>
            </a:r>
            <a:endParaRPr lang="fr-FR" sz="2800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95" name="ZoneTexte 94"/>
          <p:cNvSpPr txBox="1"/>
          <p:nvPr/>
        </p:nvSpPr>
        <p:spPr>
          <a:xfrm>
            <a:off x="2160000" y="3420000"/>
            <a:ext cx="7740000" cy="486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800" b="0" strike="noStrike" spc="-1" dirty="0">
                <a:solidFill>
                  <a:schemeClr val="bg1"/>
                </a:solidFill>
                <a:latin typeface="Arial"/>
              </a:rPr>
              <a:t>3) Le Grand Bi</a:t>
            </a:r>
          </a:p>
        </p:txBody>
      </p:sp>
      <p:sp>
        <p:nvSpPr>
          <p:cNvPr id="96" name="ZoneTexte 95"/>
          <p:cNvSpPr txBox="1"/>
          <p:nvPr/>
        </p:nvSpPr>
        <p:spPr>
          <a:xfrm>
            <a:off x="2160000" y="4193280"/>
            <a:ext cx="7740000" cy="486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800" b="0" strike="noStrike" spc="-1" dirty="0">
                <a:solidFill>
                  <a:schemeClr val="bg1"/>
                </a:solidFill>
                <a:latin typeface="Arial"/>
              </a:rPr>
              <a:t>4) La Bicyclette de Lawson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7" dur="8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10" dur="20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13" dur="20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17" dur="20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5"/>
          <p:cNvSpPr/>
          <p:nvPr/>
        </p:nvSpPr>
        <p:spPr>
          <a:xfrm>
            <a:off x="4041000" y="266040"/>
            <a:ext cx="4109760" cy="701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4000" b="1" strike="noStrike" spc="-1">
                <a:solidFill>
                  <a:srgbClr val="DD9D31"/>
                </a:solidFill>
                <a:latin typeface="Calibri"/>
              </a:rPr>
              <a:t>La draisienne 1817</a:t>
            </a:r>
            <a:endParaRPr lang="fr-FR" sz="4000" b="0" strike="noStrike" spc="-1">
              <a:latin typeface="Arial"/>
            </a:endParaRPr>
          </a:p>
        </p:txBody>
      </p:sp>
      <p:pic>
        <p:nvPicPr>
          <p:cNvPr id="98" name="Image 6"/>
          <p:cNvPicPr/>
          <p:nvPr/>
        </p:nvPicPr>
        <p:blipFill>
          <a:blip r:embed="rId3"/>
          <a:srcRect l="61405" t="24719" r="14781" b="45497"/>
          <a:stretch/>
        </p:blipFill>
        <p:spPr>
          <a:xfrm>
            <a:off x="7324440" y="3455741"/>
            <a:ext cx="4357440" cy="3063960"/>
          </a:xfrm>
          <a:prstGeom prst="rect">
            <a:avLst/>
          </a:prstGeom>
          <a:ln w="0">
            <a:noFill/>
          </a:ln>
        </p:spPr>
      </p:pic>
      <p:sp>
        <p:nvSpPr>
          <p:cNvPr id="99" name="Bulle narrative : rectangle 7"/>
          <p:cNvSpPr/>
          <p:nvPr/>
        </p:nvSpPr>
        <p:spPr>
          <a:xfrm>
            <a:off x="510120" y="2180160"/>
            <a:ext cx="5870520" cy="2497680"/>
          </a:xfrm>
          <a:prstGeom prst="wedgeRectCallout">
            <a:avLst>
              <a:gd name="adj1" fmla="val 62651"/>
              <a:gd name="adj2" fmla="val 19036"/>
            </a:avLst>
          </a:prstGeom>
          <a:solidFill>
            <a:srgbClr val="AC3EC1"/>
          </a:solidFill>
          <a:ln cap="rnd">
            <a:solidFill>
              <a:srgbClr val="7F2D8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2800" b="0" strike="noStrike" spc="-1" dirty="0">
                <a:solidFill>
                  <a:srgbClr val="000000"/>
                </a:solidFill>
                <a:latin typeface="Calibri"/>
              </a:rPr>
              <a:t>L’histoire commença le 12 juillet 1817 en Allemagne.</a:t>
            </a:r>
            <a:endParaRPr lang="fr-FR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fr-FR" sz="2800" b="1" strike="noStrike" spc="-1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Le Baron Drais </a:t>
            </a:r>
            <a:r>
              <a:rPr lang="fr-FR" sz="2800" b="1" spc="-1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créé</a:t>
            </a:r>
            <a:r>
              <a:rPr lang="fr-FR" sz="2800" b="1" strike="noStrike" spc="-1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 la « Draisienne".</a:t>
            </a:r>
            <a:r>
              <a:rPr lang="fr-FR" sz="2800" b="1" strike="noStrike" spc="-1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</a:rPr>
              <a:t> </a:t>
            </a:r>
            <a:r>
              <a:rPr lang="fr-FR" sz="2800" b="0" strike="noStrike" spc="-1" dirty="0">
                <a:solidFill>
                  <a:srgbClr val="000000"/>
                </a:solidFill>
                <a:latin typeface="Arial"/>
              </a:rPr>
              <a:t>C'est donc du nom de son </a:t>
            </a:r>
            <a:r>
              <a:rPr lang="fr-FR" sz="2800" spc="-1" dirty="0">
                <a:solidFill>
                  <a:srgbClr val="000000"/>
                </a:solidFill>
                <a:latin typeface="Arial"/>
              </a:rPr>
              <a:t>concepteur</a:t>
            </a:r>
            <a:r>
              <a:rPr lang="fr-FR" sz="2800" b="0" strike="noStrike" spc="-1" dirty="0">
                <a:solidFill>
                  <a:srgbClr val="000000"/>
                </a:solidFill>
                <a:latin typeface="Arial"/>
              </a:rPr>
              <a:t> que provient le nom "draisienne".</a:t>
            </a:r>
            <a:endParaRPr lang="fr-FR" sz="2800" b="0" strike="noStrike" spc="-1" dirty="0">
              <a:latin typeface="Arial"/>
            </a:endParaRPr>
          </a:p>
        </p:txBody>
      </p:sp>
      <p:sp>
        <p:nvSpPr>
          <p:cNvPr id="100" name="Bulle narrative : rectangle 1"/>
          <p:cNvSpPr/>
          <p:nvPr/>
        </p:nvSpPr>
        <p:spPr>
          <a:xfrm>
            <a:off x="796680" y="5311440"/>
            <a:ext cx="6393600" cy="1351440"/>
          </a:xfrm>
          <a:prstGeom prst="wedgeRectCallout">
            <a:avLst>
              <a:gd name="adj1" fmla="val 57096"/>
              <a:gd name="adj2" fmla="val -55147"/>
            </a:avLst>
          </a:prstGeom>
          <a:solidFill>
            <a:srgbClr val="AC3EC1"/>
          </a:solidFill>
          <a:ln cap="rnd">
            <a:solidFill>
              <a:srgbClr val="4B1B54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fr-FR" sz="2800" b="0" strike="noStrike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fr-FR" sz="2800" b="0" strike="noStrike" spc="-1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</a:rPr>
              <a:t>L’objectif était de se déplacer plus rapidement et d’alléger les moyens de transport.</a:t>
            </a:r>
            <a:endParaRPr lang="fr-FR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fr-FR" sz="1800" b="0" strike="noStrike" spc="-1" dirty="0">
              <a:latin typeface="Arial"/>
            </a:endParaRPr>
          </a:p>
        </p:txBody>
      </p:sp>
      <p:sp>
        <p:nvSpPr>
          <p:cNvPr id="2" name="Bulle narrative : rectangle 1">
            <a:extLst>
              <a:ext uri="{FF2B5EF4-FFF2-40B4-BE49-F238E27FC236}">
                <a16:creationId xmlns:a16="http://schemas.microsoft.com/office/drawing/2014/main" id="{3287D7F3-7BC4-AE07-4250-F636772453B6}"/>
              </a:ext>
            </a:extLst>
          </p:cNvPr>
          <p:cNvSpPr/>
          <p:nvPr/>
        </p:nvSpPr>
        <p:spPr>
          <a:xfrm>
            <a:off x="6903720" y="1624975"/>
            <a:ext cx="5288280" cy="1830766"/>
          </a:xfrm>
          <a:prstGeom prst="wedgeRectCallout">
            <a:avLst>
              <a:gd name="adj1" fmla="val 6021"/>
              <a:gd name="adj2" fmla="val 63187"/>
            </a:avLst>
          </a:prstGeom>
          <a:solidFill>
            <a:srgbClr val="AC3EC1"/>
          </a:solidFill>
          <a:ln cap="rnd">
            <a:solidFill>
              <a:srgbClr val="4B1B54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fr-FR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fr-FR" sz="2800" b="0" strike="noStrike" spc="-1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</a:rPr>
              <a:t>Le matériau utilisé dans la conception de l’objet technique était le bois.</a:t>
            </a:r>
            <a:endParaRPr lang="fr-FR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fr-FR" sz="1800" b="0" strike="noStrike" spc="-1" dirty="0">
              <a:latin typeface="Arial"/>
            </a:endParaRPr>
          </a:p>
        </p:txBody>
      </p:sp>
      <p:sp>
        <p:nvSpPr>
          <p:cNvPr id="3" name="Bulle narrative : rectangle 1">
            <a:extLst>
              <a:ext uri="{FF2B5EF4-FFF2-40B4-BE49-F238E27FC236}">
                <a16:creationId xmlns:a16="http://schemas.microsoft.com/office/drawing/2014/main" id="{0BC81484-9ADB-8E21-2A3F-161755F9072F}"/>
              </a:ext>
            </a:extLst>
          </p:cNvPr>
          <p:cNvSpPr/>
          <p:nvPr/>
        </p:nvSpPr>
        <p:spPr>
          <a:xfrm>
            <a:off x="872100" y="4677840"/>
            <a:ext cx="6393600" cy="462385"/>
          </a:xfrm>
          <a:prstGeom prst="wedgeRectCallout">
            <a:avLst>
              <a:gd name="adj1" fmla="val 57096"/>
              <a:gd name="adj2" fmla="val -55147"/>
            </a:avLst>
          </a:prstGeom>
          <a:noFill/>
          <a:ln cap="rnd">
            <a:solidFill>
              <a:srgbClr val="4B1B54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fr-FR" sz="2800" b="0" strike="noStrike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fr-FR" sz="2800" b="0" strike="noStrike" spc="-1" dirty="0">
                <a:solidFill>
                  <a:schemeClr val="bg1"/>
                </a:solidFill>
                <a:latin typeface="Arial"/>
              </a:rPr>
              <a:t>Quel était le besoin ?</a:t>
            </a:r>
          </a:p>
          <a:p>
            <a:pPr algn="ctr">
              <a:lnSpc>
                <a:spcPct val="100000"/>
              </a:lnSpc>
              <a:buNone/>
            </a:pPr>
            <a:endParaRPr lang="fr-FR" sz="1800" b="0" strike="noStrike" spc="-1" dirty="0">
              <a:latin typeface="Arial"/>
            </a:endParaRPr>
          </a:p>
        </p:txBody>
      </p:sp>
      <p:sp>
        <p:nvSpPr>
          <p:cNvPr id="4" name="Bulle narrative : rectangle 1">
            <a:extLst>
              <a:ext uri="{FF2B5EF4-FFF2-40B4-BE49-F238E27FC236}">
                <a16:creationId xmlns:a16="http://schemas.microsoft.com/office/drawing/2014/main" id="{C7761C6E-8D29-6F9D-A98F-7DDF72E8C3C8}"/>
              </a:ext>
            </a:extLst>
          </p:cNvPr>
          <p:cNvSpPr/>
          <p:nvPr/>
        </p:nvSpPr>
        <p:spPr>
          <a:xfrm>
            <a:off x="7921163" y="978037"/>
            <a:ext cx="3459600" cy="462385"/>
          </a:xfrm>
          <a:prstGeom prst="wedgeRectCallout">
            <a:avLst>
              <a:gd name="adj1" fmla="val 3409"/>
              <a:gd name="adj2" fmla="val 151738"/>
            </a:avLst>
          </a:prstGeom>
          <a:noFill/>
          <a:ln cap="rnd">
            <a:solidFill>
              <a:srgbClr val="4B1B54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fr-FR" sz="2800" b="0" strike="noStrike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fr-FR" sz="2800" b="0" strike="noStrike" spc="-1" dirty="0">
                <a:solidFill>
                  <a:schemeClr val="bg1"/>
                </a:solidFill>
                <a:latin typeface="Arial"/>
              </a:rPr>
              <a:t>Quel matériau utilisé ?</a:t>
            </a:r>
          </a:p>
          <a:p>
            <a:pPr algn="ctr">
              <a:lnSpc>
                <a:spcPct val="100000"/>
              </a:lnSpc>
              <a:buNone/>
            </a:pPr>
            <a:endParaRPr lang="fr-FR" sz="1800" b="0" strike="noStrike" spc="-1" dirty="0">
              <a:latin typeface="Arial"/>
            </a:endParaRPr>
          </a:p>
        </p:txBody>
      </p:sp>
      <p:sp>
        <p:nvSpPr>
          <p:cNvPr id="5" name="Bulle narrative : rectangle 1">
            <a:extLst>
              <a:ext uri="{FF2B5EF4-FFF2-40B4-BE49-F238E27FC236}">
                <a16:creationId xmlns:a16="http://schemas.microsoft.com/office/drawing/2014/main" id="{13D4D444-ECC5-3D86-00ED-984FC7CBD29C}"/>
              </a:ext>
            </a:extLst>
          </p:cNvPr>
          <p:cNvSpPr/>
          <p:nvPr/>
        </p:nvSpPr>
        <p:spPr>
          <a:xfrm>
            <a:off x="248580" y="1315367"/>
            <a:ext cx="6393600" cy="462385"/>
          </a:xfrm>
          <a:prstGeom prst="wedgeRectCallout">
            <a:avLst>
              <a:gd name="adj1" fmla="val 29372"/>
              <a:gd name="adj2" fmla="val 142610"/>
            </a:avLst>
          </a:prstGeom>
          <a:noFill/>
          <a:ln cap="rnd">
            <a:solidFill>
              <a:srgbClr val="4B1B54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fr-FR" sz="2800" b="0" strike="noStrike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fr-FR" sz="2800" spc="-1" dirty="0">
                <a:solidFill>
                  <a:schemeClr val="bg1"/>
                </a:solidFill>
                <a:latin typeface="Arial"/>
              </a:rPr>
              <a:t>Nom du premier objet et de l’inventeur</a:t>
            </a:r>
            <a:endParaRPr lang="fr-FR" sz="2800" b="0" strike="noStrike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fr-FR" sz="1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8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5"/>
          <p:cNvSpPr/>
          <p:nvPr/>
        </p:nvSpPr>
        <p:spPr>
          <a:xfrm>
            <a:off x="4041000" y="266040"/>
            <a:ext cx="4109760" cy="701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4000" b="1" strike="noStrike" spc="-1">
                <a:solidFill>
                  <a:srgbClr val="DD9D31"/>
                </a:solidFill>
                <a:latin typeface="Calibri"/>
              </a:rPr>
              <a:t>La draisienne 1817</a:t>
            </a:r>
            <a:endParaRPr lang="fr-FR" sz="4000" b="0" strike="noStrike" spc="-1">
              <a:latin typeface="Arial"/>
            </a:endParaRPr>
          </a:p>
        </p:txBody>
      </p:sp>
      <p:pic>
        <p:nvPicPr>
          <p:cNvPr id="102" name="Image 8"/>
          <p:cNvPicPr/>
          <p:nvPr/>
        </p:nvPicPr>
        <p:blipFill>
          <a:blip r:embed="rId3"/>
          <a:srcRect l="33692" t="27234" r="39995" b="45113"/>
          <a:stretch/>
        </p:blipFill>
        <p:spPr>
          <a:xfrm>
            <a:off x="7027239" y="3231420"/>
            <a:ext cx="4798800" cy="2835720"/>
          </a:xfrm>
          <a:prstGeom prst="rect">
            <a:avLst/>
          </a:prstGeom>
          <a:ln w="0">
            <a:noFill/>
          </a:ln>
        </p:spPr>
      </p:pic>
      <p:sp>
        <p:nvSpPr>
          <p:cNvPr id="103" name="Bulle narrative : rectangle 7"/>
          <p:cNvSpPr/>
          <p:nvPr/>
        </p:nvSpPr>
        <p:spPr>
          <a:xfrm>
            <a:off x="488880" y="2954941"/>
            <a:ext cx="6131188" cy="2835720"/>
          </a:xfrm>
          <a:prstGeom prst="wedgeRectCallout">
            <a:avLst>
              <a:gd name="adj1" fmla="val 59668"/>
              <a:gd name="adj2" fmla="val -14460"/>
            </a:avLst>
          </a:prstGeom>
          <a:solidFill>
            <a:srgbClr val="FFC000"/>
          </a:solidFill>
          <a:ln cap="rnd">
            <a:solidFill>
              <a:srgbClr val="7F2D8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3600" b="0" strike="noStrike" spc="-1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</a:rPr>
              <a:t>On s'asseyait à califourchon et l'on avançait en donnant des impulsions avec </a:t>
            </a:r>
            <a:br>
              <a:rPr sz="3600" dirty="0"/>
            </a:br>
            <a:r>
              <a:rPr lang="fr-FR" sz="3600" b="0" strike="noStrike" spc="-1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</a:rPr>
              <a:t>les pieds.</a:t>
            </a:r>
            <a:r>
              <a:rPr lang="fr-FR" sz="3600" b="0" strike="noStrike" spc="-1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. </a:t>
            </a:r>
            <a:endParaRPr lang="fr-FR" sz="3600" b="0" strike="noStrike" spc="-1" dirty="0">
              <a:latin typeface="Arial"/>
            </a:endParaRPr>
          </a:p>
        </p:txBody>
      </p:sp>
      <p:sp>
        <p:nvSpPr>
          <p:cNvPr id="5" name="Bulle narrative : rectangle 4">
            <a:extLst>
              <a:ext uri="{FF2B5EF4-FFF2-40B4-BE49-F238E27FC236}">
                <a16:creationId xmlns:a16="http://schemas.microsoft.com/office/drawing/2014/main" id="{D65AD3A7-AEE0-4E15-8EEA-63ABE638C994}"/>
              </a:ext>
            </a:extLst>
          </p:cNvPr>
          <p:cNvSpPr/>
          <p:nvPr/>
        </p:nvSpPr>
        <p:spPr>
          <a:xfrm>
            <a:off x="488880" y="1067339"/>
            <a:ext cx="7661880" cy="462385"/>
          </a:xfrm>
          <a:prstGeom prst="wedgeRectCallout">
            <a:avLst>
              <a:gd name="adj1" fmla="val 70298"/>
              <a:gd name="adj2" fmla="val 325156"/>
            </a:avLst>
          </a:prstGeom>
          <a:noFill/>
          <a:ln cap="rnd">
            <a:solidFill>
              <a:srgbClr val="4B1B54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fr-FR" sz="2800" b="0" strike="noStrike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fr-FR" sz="2800" b="0" strike="noStrike" spc="-1" dirty="0">
                <a:solidFill>
                  <a:schemeClr val="bg1"/>
                </a:solidFill>
                <a:latin typeface="Arial"/>
              </a:rPr>
              <a:t>Quel est son principe de fonctionnement ?</a:t>
            </a:r>
          </a:p>
          <a:p>
            <a:pPr algn="ctr">
              <a:lnSpc>
                <a:spcPct val="100000"/>
              </a:lnSpc>
              <a:buNone/>
            </a:pPr>
            <a:endParaRPr lang="fr-FR" sz="1800" b="0" strike="noStrike" spc="-1" dirty="0">
              <a:latin typeface="Arial"/>
            </a:endParaRPr>
          </a:p>
        </p:txBody>
      </p:sp>
      <p:sp>
        <p:nvSpPr>
          <p:cNvPr id="2" name="Bulle narrative : rectangle à coins arrondis 1">
            <a:extLst>
              <a:ext uri="{FF2B5EF4-FFF2-40B4-BE49-F238E27FC236}">
                <a16:creationId xmlns:a16="http://schemas.microsoft.com/office/drawing/2014/main" id="{F831CB85-FDBD-12D1-008B-5A1565E45504}"/>
              </a:ext>
            </a:extLst>
          </p:cNvPr>
          <p:cNvSpPr/>
          <p:nvPr/>
        </p:nvSpPr>
        <p:spPr>
          <a:xfrm>
            <a:off x="4618495" y="1529724"/>
            <a:ext cx="6700027" cy="1234320"/>
          </a:xfrm>
          <a:prstGeom prst="wedgeRoundRectCallout">
            <a:avLst>
              <a:gd name="adj1" fmla="val -44173"/>
              <a:gd name="adj2" fmla="val 85101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</a:rPr>
              <a:t>Information à ne pas noter sur la feuille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5"/>
          <p:cNvSpPr/>
          <p:nvPr/>
        </p:nvSpPr>
        <p:spPr>
          <a:xfrm>
            <a:off x="4041000" y="266040"/>
            <a:ext cx="4109760" cy="701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4000" b="1" strike="noStrike" spc="-1">
                <a:solidFill>
                  <a:srgbClr val="DD9D31"/>
                </a:solidFill>
                <a:latin typeface="Calibri"/>
              </a:rPr>
              <a:t>La draisienne 1817</a:t>
            </a:r>
            <a:endParaRPr lang="fr-FR" sz="4000" b="0" strike="noStrike" spc="-1">
              <a:latin typeface="Arial"/>
            </a:endParaRPr>
          </a:p>
        </p:txBody>
      </p:sp>
      <p:pic>
        <p:nvPicPr>
          <p:cNvPr id="98" name="Image 6"/>
          <p:cNvPicPr/>
          <p:nvPr/>
        </p:nvPicPr>
        <p:blipFill>
          <a:blip r:embed="rId3"/>
          <a:srcRect l="61405" t="24719" r="14781" b="45497"/>
          <a:stretch/>
        </p:blipFill>
        <p:spPr>
          <a:xfrm>
            <a:off x="7572120" y="1385668"/>
            <a:ext cx="4109760" cy="3017519"/>
          </a:xfrm>
          <a:prstGeom prst="rect">
            <a:avLst/>
          </a:prstGeom>
          <a:ln w="0">
            <a:noFill/>
          </a:ln>
        </p:spPr>
      </p:pic>
      <p:sp>
        <p:nvSpPr>
          <p:cNvPr id="99" name="Bulle narrative : rectangle 7"/>
          <p:cNvSpPr/>
          <p:nvPr/>
        </p:nvSpPr>
        <p:spPr>
          <a:xfrm>
            <a:off x="510120" y="870840"/>
            <a:ext cx="5870520" cy="2755763"/>
          </a:xfrm>
          <a:prstGeom prst="wedgeRectCallout">
            <a:avLst>
              <a:gd name="adj1" fmla="val 68402"/>
              <a:gd name="adj2" fmla="val 16457"/>
            </a:avLst>
          </a:prstGeom>
          <a:solidFill>
            <a:srgbClr val="AC3EC1"/>
          </a:solidFill>
          <a:ln cap="rnd">
            <a:solidFill>
              <a:srgbClr val="7F2D8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3600" b="1" strike="noStrike" spc="-1" dirty="0">
                <a:solidFill>
                  <a:srgbClr val="000000"/>
                </a:solidFill>
                <a:latin typeface="Calibri"/>
              </a:rPr>
              <a:t>Etant donnée que </a:t>
            </a:r>
            <a:r>
              <a:rPr lang="fr-FR" sz="3600" b="1" strike="noStrike" spc="-1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le Baron Drais à créé entièrement cet objet technique, on dit qu’il a </a:t>
            </a:r>
            <a:r>
              <a:rPr lang="fr-FR" sz="3600" b="1" spc="-1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réalisé :</a:t>
            </a:r>
            <a:endParaRPr lang="fr-FR" sz="3600" b="0" strike="noStrike" spc="-1" dirty="0">
              <a:latin typeface="Arial"/>
            </a:endParaRPr>
          </a:p>
        </p:txBody>
      </p:sp>
      <p:sp>
        <p:nvSpPr>
          <p:cNvPr id="3" name="Cadre 2">
            <a:extLst>
              <a:ext uri="{FF2B5EF4-FFF2-40B4-BE49-F238E27FC236}">
                <a16:creationId xmlns:a16="http://schemas.microsoft.com/office/drawing/2014/main" id="{F3F1366D-214B-6149-2456-ACC793828DC8}"/>
              </a:ext>
            </a:extLst>
          </p:cNvPr>
          <p:cNvSpPr/>
          <p:nvPr/>
        </p:nvSpPr>
        <p:spPr>
          <a:xfrm>
            <a:off x="1055077" y="3826412"/>
            <a:ext cx="5739618" cy="1659988"/>
          </a:xfrm>
          <a:prstGeom prst="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solidFill>
                  <a:schemeClr val="bg1"/>
                </a:solidFill>
              </a:rPr>
              <a:t>Une invention</a:t>
            </a:r>
          </a:p>
        </p:txBody>
      </p:sp>
    </p:spTree>
    <p:extLst>
      <p:ext uri="{BB962C8B-B14F-4D97-AF65-F5344CB8AC3E}">
        <p14:creationId xmlns:p14="http://schemas.microsoft.com/office/powerpoint/2010/main" val="141044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5"/>
          <p:cNvSpPr/>
          <p:nvPr/>
        </p:nvSpPr>
        <p:spPr>
          <a:xfrm>
            <a:off x="3890880" y="266040"/>
            <a:ext cx="4410000" cy="701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4000" b="1" strike="noStrike" spc="-1">
                <a:solidFill>
                  <a:srgbClr val="DD9D31"/>
                </a:solidFill>
                <a:latin typeface="Calibri"/>
              </a:rPr>
              <a:t>La Michaudine 1861</a:t>
            </a:r>
            <a:endParaRPr lang="fr-FR" sz="4000" b="0" strike="noStrike" spc="-1">
              <a:latin typeface="Arial"/>
            </a:endParaRPr>
          </a:p>
        </p:txBody>
      </p:sp>
      <p:pic>
        <p:nvPicPr>
          <p:cNvPr id="108" name="Image 2"/>
          <p:cNvPicPr/>
          <p:nvPr/>
        </p:nvPicPr>
        <p:blipFill>
          <a:blip r:embed="rId3"/>
          <a:stretch/>
        </p:blipFill>
        <p:spPr>
          <a:xfrm>
            <a:off x="6882480" y="2120400"/>
            <a:ext cx="4945680" cy="4120920"/>
          </a:xfrm>
          <a:prstGeom prst="rect">
            <a:avLst/>
          </a:prstGeom>
          <a:ln w="0">
            <a:noFill/>
          </a:ln>
        </p:spPr>
      </p:pic>
      <p:sp>
        <p:nvSpPr>
          <p:cNvPr id="109" name="Bulle narrative : rectangle 6"/>
          <p:cNvSpPr/>
          <p:nvPr/>
        </p:nvSpPr>
        <p:spPr>
          <a:xfrm>
            <a:off x="363840" y="1888656"/>
            <a:ext cx="5870520" cy="3080687"/>
          </a:xfrm>
          <a:prstGeom prst="wedgeRectCallout">
            <a:avLst>
              <a:gd name="adj1" fmla="val 62651"/>
              <a:gd name="adj2" fmla="val 19036"/>
            </a:avLst>
          </a:prstGeom>
          <a:solidFill>
            <a:srgbClr val="AC3EC1"/>
          </a:solidFill>
          <a:ln cap="rnd">
            <a:solidFill>
              <a:srgbClr val="7F2D8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2800" b="0" strike="noStrike" spc="-1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En France les frères Michaud eurent l’idée d’utiliser la manivelle  sur le moyeu de la roue avant pour faire avancer le vélo. A partir d’une certaine vitesse la cadence de pédalage devenait  très  rapide</a:t>
            </a:r>
            <a:endParaRPr lang="fr-FR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fr-FR" sz="2000" b="0" strike="noStrike" spc="-1" dirty="0">
              <a:latin typeface="Arial"/>
            </a:endParaRPr>
          </a:p>
        </p:txBody>
      </p:sp>
      <p:sp>
        <p:nvSpPr>
          <p:cNvPr id="2" name="Bulle narrative : rectangle 1">
            <a:extLst>
              <a:ext uri="{FF2B5EF4-FFF2-40B4-BE49-F238E27FC236}">
                <a16:creationId xmlns:a16="http://schemas.microsoft.com/office/drawing/2014/main" id="{D8187DAD-5E95-4CDA-8C60-A2BA60669320}"/>
              </a:ext>
            </a:extLst>
          </p:cNvPr>
          <p:cNvSpPr/>
          <p:nvPr/>
        </p:nvSpPr>
        <p:spPr>
          <a:xfrm>
            <a:off x="488880" y="1067339"/>
            <a:ext cx="6393600" cy="462385"/>
          </a:xfrm>
          <a:prstGeom prst="wedgeRectCallout">
            <a:avLst>
              <a:gd name="adj1" fmla="val 70298"/>
              <a:gd name="adj2" fmla="val 325156"/>
            </a:avLst>
          </a:prstGeom>
          <a:noFill/>
          <a:ln cap="rnd">
            <a:solidFill>
              <a:srgbClr val="4B1B54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fr-FR" sz="2800" b="0" strike="noStrike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fr-FR" sz="2800" b="0" strike="noStrike" spc="-1" dirty="0">
                <a:solidFill>
                  <a:schemeClr val="bg1"/>
                </a:solidFill>
                <a:latin typeface="Arial"/>
              </a:rPr>
              <a:t>Quels sont les améliorations apportées à la draisienne ?</a:t>
            </a:r>
          </a:p>
          <a:p>
            <a:pPr algn="ctr">
              <a:lnSpc>
                <a:spcPct val="100000"/>
              </a:lnSpc>
              <a:buNone/>
            </a:pPr>
            <a:endParaRPr lang="fr-FR" sz="1800" b="0" strike="noStrike" spc="-1" dirty="0">
              <a:latin typeface="Arial"/>
            </a:endParaRPr>
          </a:p>
        </p:txBody>
      </p:sp>
      <p:sp>
        <p:nvSpPr>
          <p:cNvPr id="3" name="Bulle narrative : rectangle 7">
            <a:extLst>
              <a:ext uri="{FF2B5EF4-FFF2-40B4-BE49-F238E27FC236}">
                <a16:creationId xmlns:a16="http://schemas.microsoft.com/office/drawing/2014/main" id="{E548D695-36AF-59FD-C25A-6F1A666A86FF}"/>
              </a:ext>
            </a:extLst>
          </p:cNvPr>
          <p:cNvSpPr/>
          <p:nvPr/>
        </p:nvSpPr>
        <p:spPr>
          <a:xfrm>
            <a:off x="687900" y="5134708"/>
            <a:ext cx="5870520" cy="1561513"/>
          </a:xfrm>
          <a:prstGeom prst="wedgeRectCallout">
            <a:avLst>
              <a:gd name="adj1" fmla="val 68402"/>
              <a:gd name="adj2" fmla="val 16457"/>
            </a:avLst>
          </a:prstGeom>
          <a:solidFill>
            <a:srgbClr val="AC3EC1"/>
          </a:solidFill>
          <a:ln cap="rnd">
            <a:solidFill>
              <a:srgbClr val="7F2D8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2800" strike="noStrike" spc="-1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Ils ont aussi changé de matériau en utilisant la fonte </a:t>
            </a:r>
            <a:r>
              <a:rPr lang="fr-FR" sz="2800" strike="noStrike" spc="-1" dirty="0">
                <a:solidFill>
                  <a:srgbClr val="000000"/>
                </a:solidFill>
                <a:latin typeface="Calibri"/>
              </a:rPr>
              <a:t>beaucoup plus résistante au chocs que le bois mais par contre bien plus lourd</a:t>
            </a:r>
            <a:endParaRPr lang="fr-FR" sz="280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5"/>
          <p:cNvSpPr/>
          <p:nvPr/>
        </p:nvSpPr>
        <p:spPr>
          <a:xfrm>
            <a:off x="3890880" y="266040"/>
            <a:ext cx="4410000" cy="701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4000" b="1" strike="noStrike" spc="-1">
                <a:solidFill>
                  <a:srgbClr val="DD9D31"/>
                </a:solidFill>
                <a:latin typeface="Calibri"/>
              </a:rPr>
              <a:t>La Michaudine 1861</a:t>
            </a:r>
            <a:endParaRPr lang="fr-FR" sz="4000" b="0" strike="noStrike" spc="-1">
              <a:latin typeface="Arial"/>
            </a:endParaRPr>
          </a:p>
        </p:txBody>
      </p:sp>
      <p:pic>
        <p:nvPicPr>
          <p:cNvPr id="105" name="Picture 2" descr="Histoire image"/>
          <p:cNvPicPr/>
          <p:nvPr/>
        </p:nvPicPr>
        <p:blipFill>
          <a:blip r:embed="rId3"/>
          <a:stretch/>
        </p:blipFill>
        <p:spPr>
          <a:xfrm>
            <a:off x="6349403" y="1328040"/>
            <a:ext cx="5513400" cy="2220120"/>
          </a:xfrm>
          <a:prstGeom prst="rect">
            <a:avLst/>
          </a:prstGeom>
          <a:ln w="0">
            <a:noFill/>
          </a:ln>
        </p:spPr>
      </p:pic>
      <p:sp>
        <p:nvSpPr>
          <p:cNvPr id="106" name="Bulle narrative : rectangle 6"/>
          <p:cNvSpPr/>
          <p:nvPr/>
        </p:nvSpPr>
        <p:spPr>
          <a:xfrm>
            <a:off x="225360" y="1328040"/>
            <a:ext cx="5870520" cy="2220120"/>
          </a:xfrm>
          <a:prstGeom prst="wedgeRectCallout">
            <a:avLst>
              <a:gd name="adj1" fmla="val 61932"/>
              <a:gd name="adj2" fmla="val 13405"/>
            </a:avLst>
          </a:prstGeom>
          <a:solidFill>
            <a:srgbClr val="FFC000"/>
          </a:solidFill>
          <a:ln cap="rnd">
            <a:solidFill>
              <a:srgbClr val="7F2D8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3200" spc="-1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La manivelle utilisée par les frères Michaud </a:t>
            </a:r>
            <a:r>
              <a:rPr lang="fr-FR" sz="3200" b="1" spc="-1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a été inventée </a:t>
            </a:r>
            <a:r>
              <a:rPr lang="fr-FR" sz="3200" spc="-1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par </a:t>
            </a:r>
            <a:r>
              <a:rPr lang="fr-FR" sz="3200" b="0" strike="noStrike" spc="-1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Jules </a:t>
            </a:r>
            <a:r>
              <a:rPr lang="fr-FR" sz="3200" b="0" strike="noStrike" spc="-1" dirty="0" err="1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Sourisseau</a:t>
            </a:r>
            <a:r>
              <a:rPr lang="fr-FR" sz="3200" b="0" strike="noStrike" spc="-1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, en 1853</a:t>
            </a:r>
            <a:r>
              <a:rPr lang="fr-FR" sz="3200" spc="-1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.</a:t>
            </a:r>
            <a:r>
              <a:rPr lang="fr-FR" sz="3200" b="0" strike="noStrike" spc="-1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 </a:t>
            </a:r>
            <a:endParaRPr lang="fr-FR" sz="3200" b="1" u="sng" strike="noStrike" spc="-1" dirty="0">
              <a:latin typeface="Arial"/>
            </a:endParaRPr>
          </a:p>
        </p:txBody>
      </p:sp>
      <p:sp>
        <p:nvSpPr>
          <p:cNvPr id="2" name="Bulle narrative : rectangle à coins arrondis 1">
            <a:extLst>
              <a:ext uri="{FF2B5EF4-FFF2-40B4-BE49-F238E27FC236}">
                <a16:creationId xmlns:a16="http://schemas.microsoft.com/office/drawing/2014/main" id="{64D95E02-066B-2D00-BCD1-FE6530C04FFE}"/>
              </a:ext>
            </a:extLst>
          </p:cNvPr>
          <p:cNvSpPr/>
          <p:nvPr/>
        </p:nvSpPr>
        <p:spPr>
          <a:xfrm>
            <a:off x="3564610" y="4295640"/>
            <a:ext cx="6700027" cy="1234320"/>
          </a:xfrm>
          <a:prstGeom prst="wedgeRoundRectCallout">
            <a:avLst>
              <a:gd name="adj1" fmla="val -37233"/>
              <a:gd name="adj2" fmla="val -119564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</a:rPr>
              <a:t>Information à ne pas noter sur la feuille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5"/>
          <p:cNvSpPr/>
          <p:nvPr/>
        </p:nvSpPr>
        <p:spPr>
          <a:xfrm>
            <a:off x="3890880" y="266040"/>
            <a:ext cx="4410000" cy="701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4000" b="1" strike="noStrike" spc="-1">
                <a:solidFill>
                  <a:srgbClr val="DD9D31"/>
                </a:solidFill>
                <a:latin typeface="Calibri"/>
              </a:rPr>
              <a:t>La Michaudine 1861</a:t>
            </a:r>
            <a:endParaRPr lang="fr-FR" sz="4000" b="0" strike="noStrike" spc="-1">
              <a:latin typeface="Arial"/>
            </a:endParaRPr>
          </a:p>
        </p:txBody>
      </p:sp>
      <p:pic>
        <p:nvPicPr>
          <p:cNvPr id="108" name="Image 2"/>
          <p:cNvPicPr/>
          <p:nvPr/>
        </p:nvPicPr>
        <p:blipFill>
          <a:blip r:embed="rId3"/>
          <a:stretch/>
        </p:blipFill>
        <p:spPr>
          <a:xfrm>
            <a:off x="6882480" y="2120400"/>
            <a:ext cx="4945680" cy="4120920"/>
          </a:xfrm>
          <a:prstGeom prst="rect">
            <a:avLst/>
          </a:prstGeom>
          <a:ln w="0">
            <a:noFill/>
          </a:ln>
        </p:spPr>
      </p:pic>
      <p:sp>
        <p:nvSpPr>
          <p:cNvPr id="109" name="Bulle narrative : rectangle 6"/>
          <p:cNvSpPr/>
          <p:nvPr/>
        </p:nvSpPr>
        <p:spPr>
          <a:xfrm>
            <a:off x="225360" y="974160"/>
            <a:ext cx="5870520" cy="2936658"/>
          </a:xfrm>
          <a:prstGeom prst="wedgeRectCallout">
            <a:avLst>
              <a:gd name="adj1" fmla="val 62651"/>
              <a:gd name="adj2" fmla="val 19036"/>
            </a:avLst>
          </a:prstGeom>
          <a:solidFill>
            <a:srgbClr val="AC3EC1"/>
          </a:solidFill>
          <a:ln cap="rnd">
            <a:solidFill>
              <a:srgbClr val="7F2D8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2800" b="0" strike="noStrike" spc="-1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Est-ce qu’on peut dire que les frère Michaud ont réalisé </a:t>
            </a:r>
            <a:r>
              <a:rPr lang="fr-FR" sz="2800" b="1" strike="noStrike" spc="-1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une invention </a:t>
            </a:r>
            <a:r>
              <a:rPr lang="fr-FR" sz="2800" b="0" strike="noStrike" spc="-1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en ajoutant à la draisienne des manivelles ?Sachant que ces manivelles ont été inventées 8 ans plus tôt par une autre personne? </a:t>
            </a:r>
            <a:endParaRPr lang="fr-FR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fr-FR" sz="2000" b="0" strike="noStrike" spc="-1" dirty="0">
              <a:latin typeface="Arial"/>
            </a:endParaRPr>
          </a:p>
        </p:txBody>
      </p:sp>
      <p:sp>
        <p:nvSpPr>
          <p:cNvPr id="2" name="Cadre 1">
            <a:extLst>
              <a:ext uri="{FF2B5EF4-FFF2-40B4-BE49-F238E27FC236}">
                <a16:creationId xmlns:a16="http://schemas.microsoft.com/office/drawing/2014/main" id="{5CEED458-DB85-890B-3DA6-235556548DBB}"/>
              </a:ext>
            </a:extLst>
          </p:cNvPr>
          <p:cNvSpPr/>
          <p:nvPr/>
        </p:nvSpPr>
        <p:spPr>
          <a:xfrm>
            <a:off x="225360" y="4113553"/>
            <a:ext cx="6569335" cy="2414908"/>
          </a:xfrm>
          <a:prstGeom prst="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bg1"/>
                </a:solidFill>
              </a:rPr>
              <a:t>Les frères Michaud ont effectué </a:t>
            </a:r>
            <a:r>
              <a:rPr lang="fr-FR" sz="3200" b="1" dirty="0">
                <a:solidFill>
                  <a:schemeClr val="bg1"/>
                </a:solidFill>
              </a:rPr>
              <a:t>une innovation</a:t>
            </a:r>
          </a:p>
        </p:txBody>
      </p:sp>
    </p:spTree>
    <p:extLst>
      <p:ext uri="{BB962C8B-B14F-4D97-AF65-F5344CB8AC3E}">
        <p14:creationId xmlns:p14="http://schemas.microsoft.com/office/powerpoint/2010/main" val="376222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 5"/>
          <p:cNvSpPr/>
          <p:nvPr/>
        </p:nvSpPr>
        <p:spPr>
          <a:xfrm>
            <a:off x="4799880" y="266040"/>
            <a:ext cx="2592000" cy="701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4000" b="1" strike="noStrike" spc="-1">
                <a:solidFill>
                  <a:srgbClr val="DD9D31"/>
                </a:solidFill>
                <a:latin typeface="Calibri"/>
              </a:rPr>
              <a:t>Le Grand BI</a:t>
            </a:r>
            <a:endParaRPr lang="fr-FR" sz="4000" b="0" strike="noStrike" spc="-1">
              <a:latin typeface="Arial"/>
            </a:endParaRPr>
          </a:p>
        </p:txBody>
      </p:sp>
      <p:sp>
        <p:nvSpPr>
          <p:cNvPr id="112" name="Bulle narrative : rectangle 6"/>
          <p:cNvSpPr/>
          <p:nvPr/>
        </p:nvSpPr>
        <p:spPr>
          <a:xfrm>
            <a:off x="285780" y="2362200"/>
            <a:ext cx="5870520" cy="2379432"/>
          </a:xfrm>
          <a:prstGeom prst="wedgeRectCallout">
            <a:avLst>
              <a:gd name="adj1" fmla="val 69290"/>
              <a:gd name="adj2" fmla="val -11470"/>
            </a:avLst>
          </a:prstGeom>
          <a:solidFill>
            <a:srgbClr val="AC3EC1"/>
          </a:solidFill>
          <a:ln cap="rnd">
            <a:solidFill>
              <a:srgbClr val="7F2D8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3600" b="0" strike="noStrike" spc="-1" dirty="0">
                <a:solidFill>
                  <a:srgbClr val="000000"/>
                </a:solidFill>
                <a:latin typeface="Calibri"/>
              </a:rPr>
              <a:t>   </a:t>
            </a:r>
          </a:p>
          <a:p>
            <a:pPr>
              <a:lnSpc>
                <a:spcPct val="100000"/>
              </a:lnSpc>
              <a:buNone/>
            </a:pPr>
            <a:r>
              <a:rPr lang="en-US" sz="3600" b="0" strike="noStrike" spc="-1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Pour </a:t>
            </a:r>
            <a:r>
              <a:rPr lang="en-US" sz="3600" b="0" strike="noStrike" spc="-1" dirty="0" err="1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accroître</a:t>
            </a:r>
            <a:r>
              <a:rPr lang="en-US" sz="3600" b="0" strike="noStrike" spc="-1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 la </a:t>
            </a:r>
            <a:r>
              <a:rPr lang="en-US" sz="3600" b="0" strike="noStrike" spc="-1" dirty="0" err="1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vitesse</a:t>
            </a:r>
            <a:r>
              <a:rPr lang="en-US" sz="3600" b="0" strike="noStrike" spc="-1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, on a </a:t>
            </a:r>
            <a:r>
              <a:rPr lang="en-US" sz="3600" b="0" strike="noStrike" spc="-1" dirty="0" err="1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pensé</a:t>
            </a:r>
            <a:r>
              <a:rPr lang="en-US" sz="3600" b="0" strike="noStrike" spc="-1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 à augmenter la taille de la roue </a:t>
            </a:r>
            <a:r>
              <a:rPr lang="en-US" sz="3600" b="0" strike="noStrike" spc="-1" dirty="0" err="1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avant</a:t>
            </a:r>
            <a:r>
              <a:rPr lang="en-US" sz="3600" b="0" strike="noStrike" spc="-1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. Est-</a:t>
            </a:r>
            <a:r>
              <a:rPr lang="en-US" sz="3600" b="0" strike="noStrike" spc="-1" dirty="0" err="1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ce</a:t>
            </a:r>
            <a:r>
              <a:rPr lang="en-US" sz="3600" b="0" strike="noStrike" spc="-1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 </a:t>
            </a:r>
            <a:r>
              <a:rPr lang="en-US" sz="3600" b="0" strike="noStrike" spc="-1" dirty="0" err="1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une</a:t>
            </a:r>
            <a:r>
              <a:rPr lang="en-US" sz="3600" b="0" strike="noStrike" spc="-1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 invention </a:t>
            </a:r>
            <a:r>
              <a:rPr lang="en-US" sz="3600" b="0" strike="noStrike" spc="-1" dirty="0" err="1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ou</a:t>
            </a:r>
            <a:r>
              <a:rPr lang="en-US" sz="3600" b="0" strike="noStrike" spc="-1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 </a:t>
            </a:r>
            <a:r>
              <a:rPr lang="en-US" sz="3600" b="0" strike="noStrike" spc="-1" dirty="0" err="1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une</a:t>
            </a:r>
            <a:r>
              <a:rPr lang="en-US" sz="3600" b="0" strike="noStrike" spc="-1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 innovation ?</a:t>
            </a:r>
            <a:endParaRPr lang="fr-FR" sz="3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fr-FR" sz="2000" b="0" strike="noStrike" spc="-1" dirty="0">
              <a:latin typeface="Arial"/>
            </a:endParaRPr>
          </a:p>
        </p:txBody>
      </p:sp>
      <p:pic>
        <p:nvPicPr>
          <p:cNvPr id="113" name="Image 3"/>
          <p:cNvPicPr/>
          <p:nvPr/>
        </p:nvPicPr>
        <p:blipFill>
          <a:blip r:embed="rId3"/>
          <a:srcRect l="29996" t="34085" r="43683" b="44252"/>
          <a:stretch/>
        </p:blipFill>
        <p:spPr>
          <a:xfrm>
            <a:off x="8758800" y="266040"/>
            <a:ext cx="3207600" cy="1483560"/>
          </a:xfrm>
          <a:prstGeom prst="rect">
            <a:avLst/>
          </a:prstGeom>
          <a:ln w="0">
            <a:noFill/>
          </a:ln>
        </p:spPr>
      </p:pic>
      <p:pic>
        <p:nvPicPr>
          <p:cNvPr id="114" name="Image 9"/>
          <p:cNvPicPr/>
          <p:nvPr/>
        </p:nvPicPr>
        <p:blipFill>
          <a:blip r:embed="rId4"/>
          <a:stretch/>
        </p:blipFill>
        <p:spPr>
          <a:xfrm>
            <a:off x="7502040" y="1749960"/>
            <a:ext cx="4352400" cy="3543120"/>
          </a:xfrm>
          <a:prstGeom prst="rect">
            <a:avLst/>
          </a:prstGeom>
          <a:ln w="0">
            <a:noFill/>
          </a:ln>
        </p:spPr>
      </p:pic>
      <p:pic>
        <p:nvPicPr>
          <p:cNvPr id="115" name="Image 7"/>
          <p:cNvPicPr/>
          <p:nvPr/>
        </p:nvPicPr>
        <p:blipFill>
          <a:blip r:embed="rId3"/>
          <a:srcRect l="8605" t="30807" r="76507" b="33976"/>
          <a:stretch/>
        </p:blipFill>
        <p:spPr>
          <a:xfrm>
            <a:off x="6210540" y="3050495"/>
            <a:ext cx="1337760" cy="1780200"/>
          </a:xfrm>
          <a:prstGeom prst="rect">
            <a:avLst/>
          </a:prstGeom>
          <a:ln w="0">
            <a:noFill/>
          </a:ln>
        </p:spPr>
      </p:pic>
      <p:sp>
        <p:nvSpPr>
          <p:cNvPr id="116" name="Organigramme : Document 1"/>
          <p:cNvSpPr/>
          <p:nvPr/>
        </p:nvSpPr>
        <p:spPr>
          <a:xfrm>
            <a:off x="485820" y="5293080"/>
            <a:ext cx="6572880" cy="1364760"/>
          </a:xfrm>
          <a:prstGeom prst="flowChartDocument">
            <a:avLst/>
          </a:prstGeom>
          <a:solidFill>
            <a:srgbClr val="AC3EC1"/>
          </a:solidFill>
          <a:ln cap="rnd">
            <a:solidFill>
              <a:srgbClr val="4B1B54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3600" b="0" strike="noStrike" spc="-1" dirty="0">
                <a:solidFill>
                  <a:srgbClr val="FFFFFF"/>
                </a:solidFill>
                <a:latin typeface="Calibri"/>
              </a:rPr>
              <a:t>Cette  est une innovation.</a:t>
            </a:r>
            <a:endParaRPr lang="fr-FR" sz="3600" b="0" strike="noStrike" spc="-1" dirty="0">
              <a:latin typeface="Arial"/>
            </a:endParaRPr>
          </a:p>
        </p:txBody>
      </p:sp>
      <p:sp>
        <p:nvSpPr>
          <p:cNvPr id="8" name="Bulle narrative : rectangle 7">
            <a:extLst>
              <a:ext uri="{FF2B5EF4-FFF2-40B4-BE49-F238E27FC236}">
                <a16:creationId xmlns:a16="http://schemas.microsoft.com/office/drawing/2014/main" id="{06D8220E-44CF-4656-86B0-87D6F461C441}"/>
              </a:ext>
            </a:extLst>
          </p:cNvPr>
          <p:cNvSpPr/>
          <p:nvPr/>
        </p:nvSpPr>
        <p:spPr>
          <a:xfrm>
            <a:off x="335701" y="1437430"/>
            <a:ext cx="6393600" cy="462385"/>
          </a:xfrm>
          <a:prstGeom prst="wedgeRectCallout">
            <a:avLst>
              <a:gd name="adj1" fmla="val 70298"/>
              <a:gd name="adj2" fmla="val 325156"/>
            </a:avLst>
          </a:prstGeom>
          <a:noFill/>
          <a:ln cap="rnd">
            <a:solidFill>
              <a:srgbClr val="4B1B54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fr-FR" sz="2800" b="0" strike="noStrike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fr-FR" sz="2800" b="0" strike="noStrike" spc="-1" dirty="0">
                <a:solidFill>
                  <a:schemeClr val="bg1"/>
                </a:solidFill>
                <a:latin typeface="Arial"/>
              </a:rPr>
              <a:t>Quelle amélioration ?</a:t>
            </a:r>
          </a:p>
          <a:p>
            <a:pPr algn="ctr">
              <a:lnSpc>
                <a:spcPct val="100000"/>
              </a:lnSpc>
              <a:buNone/>
            </a:pPr>
            <a:endParaRPr lang="fr-FR" sz="1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 additive="repl">
                                        <p:cTn id="24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f8b2a54e8b344f3bca431a6b2aa3dbf1a777fc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TM03457452[[fn=Céleste]]</Template>
  <TotalTime>649</TotalTime>
  <Words>542</Words>
  <Application>Microsoft Office PowerPoint</Application>
  <PresentationFormat>Grand écran</PresentationFormat>
  <Paragraphs>70</Paragraphs>
  <Slides>13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moi même</dc:creator>
  <dc:description/>
  <cp:lastModifiedBy>stephane piglia</cp:lastModifiedBy>
  <cp:revision>47</cp:revision>
  <dcterms:created xsi:type="dcterms:W3CDTF">2017-03-13T10:54:30Z</dcterms:created>
  <dcterms:modified xsi:type="dcterms:W3CDTF">2024-09-17T15:07:29Z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6</vt:i4>
  </property>
  <property fmtid="{D5CDD505-2E9C-101B-9397-08002B2CF9AE}" pid="3" name="PresentationFormat">
    <vt:lpwstr>Grand écran</vt:lpwstr>
  </property>
  <property fmtid="{D5CDD505-2E9C-101B-9397-08002B2CF9AE}" pid="4" name="Slides">
    <vt:i4>7</vt:i4>
  </property>
</Properties>
</file>