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93" r:id="rId2"/>
    <p:sldId id="264" r:id="rId3"/>
    <p:sldId id="271" r:id="rId4"/>
    <p:sldId id="288" r:id="rId5"/>
    <p:sldId id="290" r:id="rId6"/>
    <p:sldId id="291" r:id="rId7"/>
    <p:sldId id="292" r:id="rId8"/>
    <p:sldId id="289" r:id="rId9"/>
  </p:sldIdLst>
  <p:sldSz cx="12192000" cy="6858000"/>
  <p:notesSz cx="6858000" cy="9144000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66"/>
    <a:srgbClr val="FFFF99"/>
    <a:srgbClr val="FFFFCC"/>
    <a:srgbClr val="3399FF"/>
    <a:srgbClr val="FF6600"/>
    <a:srgbClr val="0682B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4E2F9-CA2C-405E-BA88-93C9D555242C}" type="datetimeFigureOut">
              <a:rPr lang="fr-FR" smtClean="0"/>
              <a:t>06/09/2025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BD37A-21AA-4729-9DDB-4C2A925A6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09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CAF39-D297-4AD7-B694-C023A7833A3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15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BD37A-21AA-4729-9DDB-4C2A925A6BB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86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BD37A-21AA-4729-9DDB-4C2A925A6BB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29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BD37A-21AA-4729-9DDB-4C2A925A6BB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715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BD37A-21AA-4729-9DDB-4C2A925A6BB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59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BD37A-21AA-4729-9DDB-4C2A925A6BB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21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BD37A-21AA-4729-9DDB-4C2A925A6BB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29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BD37A-21AA-4729-9DDB-4C2A925A6BB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95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F5C58-F446-405A-AC7C-969337257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D9A9EA-274F-4153-865C-F6223ECA8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4FC012-FCE1-432C-81EA-0CAD6E05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1EB915-F8EE-4E7E-BCE8-281D5037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DA684-2990-4C82-8789-F3834B03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7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47949-7E05-4A16-909C-596FF34E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DDDC95-2B23-41CF-9636-FDB68D54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73142-B72A-4174-AFF8-2A82145C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F5987D-0C82-444F-B82A-5AFDD6DD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F58DE-565F-4E69-8766-90822E4C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9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06B07E-C6F6-4FE5-BEFF-2FE502EFB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FBD40D-E21B-4C0F-8D21-D8EE5EB01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74902-BE31-43FC-9806-DB72025C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6D3701-63A2-4ABB-9126-A2C5D362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040BE7-39A7-4724-90A0-5DF32C6F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6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F82CA-CA7F-4366-B605-B9D3E761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7CE3F5-3131-42B3-9E88-5C85FA63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091BAC-C1FF-49A8-8064-2F3055CA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54A9E7-5439-4F4B-A900-A0232FC8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C6E0B-AA2B-49F8-93F3-C43E23E2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2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556C7-FFB5-4C59-8ACD-96B247CF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0A49C8-E214-4DB4-A9AE-8F669A1D7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660813-34D6-4FBB-8CD8-F86016E3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2514D-1AB9-4626-BFAC-EB1E5C4A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B185BE-0948-4AFE-ADE6-F2AA2862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5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B3FBD-D829-4DAA-BD3D-9A9A0E9B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211DCB-3634-4D0B-BCD7-2F5D43AC9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AA27D8-EA52-436F-A3B1-B1D9EF616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9A4946-B76D-442C-AEF5-3873F763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FD4E0E-035E-42E8-8B38-35E6AA8C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82328C-89A0-4302-B328-57423B37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2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477D8-7CA9-4613-B846-45A73CF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60F8A7-B214-4902-8E75-232E4A028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4DEFD8-6EDC-4C39-AD01-925AA593E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85FA78-5518-4BB0-B638-6DB33FB19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C5C7B7-B21E-4A95-91DC-4942F3824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CE5075-D378-43B8-B6AA-2797CE6A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C72DA7-EE37-4A5F-B493-A7191E40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48D7E3-365F-4951-9FD8-4145BA5B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9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A0CAE-D712-41B7-BAA4-E37DD0F4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3855E2-18B3-4192-93B3-86602845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E2A8F7-45C1-4030-B3E4-33292B0A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DB0DF8-79A0-42CE-B400-FE50B34D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0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7FEF9B-7B60-4ED1-BFF4-F83DAC29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509B19-4A12-43D5-8742-1C305716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59EDFA-17E9-4D82-8621-82BEDAFC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9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85CEE-9A6B-4FFC-82EA-6E9B4FE5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4FAF43-607E-46BD-936A-82A146A6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C27F54-37DD-4A01-8B1C-5E4951529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A66DF1-0245-437C-844E-C5F01940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1FFEF-BA24-4DD8-92DF-3CD832F1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9CFD4B-8243-414B-BC28-9CD7F0F0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70936-5761-4F49-845C-71F50114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22CBCC-356C-4089-8943-67B4D2B3E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FEAD2D-39AB-4679-85AE-89575935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D447F4-1AB1-46BA-89D8-CB3DB478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ADCEAF-3F38-42C0-BA7B-0703710E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07E744-9F01-49DC-AEF7-A7909581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1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3F7AB2-795D-4F54-8821-49F07E9B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8EC955-FF23-4469-9026-DA31C380C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66BD22-ED1F-4EB3-AC4B-F8848ADAB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28CA50-C302-43E8-8DAA-F0F270506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7FE5B6-E27E-405C-AAD1-EAF26A924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ane-piglia.canoprof.fr/eleve/en%203%C3%A8me/enjeux-environnementaux/#bSF1Qy3wHrdVNhgs4vL3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ane-piglia.canoprof.fr/prof/Les%20innova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gxRtZ1CHYM&amp;t=75s" TargetMode="External"/><Relationship Id="rId5" Type="http://schemas.openxmlformats.org/officeDocument/2006/relationships/hyperlink" Target="https://www.youtube.com/watch?v=xfvniiQG3tA" TargetMode="External"/><Relationship Id="rId4" Type="http://schemas.openxmlformats.org/officeDocument/2006/relationships/hyperlink" Target="http://www.youtube.com/watch?v=3CZxZxky2V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Automate" TargetMode="External"/><Relationship Id="rId5" Type="http://schemas.openxmlformats.org/officeDocument/2006/relationships/hyperlink" Target="https://fr.wikipedia.org/wiki/Robot" TargetMode="External"/><Relationship Id="rId4" Type="http://schemas.openxmlformats.org/officeDocument/2006/relationships/hyperlink" Target="https://fr.wikipedia.org/wiki/Ordinateu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-technologie-dans-mon-college.fr/cycle41/3eme/Enjeux/les-enjeux-environnementaux15.sw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5BC3897-2369-473B-ACFF-0ED87776EACD}"/>
              </a:ext>
            </a:extLst>
          </p:cNvPr>
          <p:cNvSpPr txBox="1"/>
          <p:nvPr/>
        </p:nvSpPr>
        <p:spPr>
          <a:xfrm rot="16200000">
            <a:off x="-769257" y="4586575"/>
            <a:ext cx="433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Technologie      3ème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EC482A-9F47-4983-9B73-9A0090D772FE}"/>
              </a:ext>
            </a:extLst>
          </p:cNvPr>
          <p:cNvSpPr txBox="1"/>
          <p:nvPr/>
        </p:nvSpPr>
        <p:spPr>
          <a:xfrm>
            <a:off x="9913258" y="1294694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3ème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023316-1529-49BA-B300-2740F1515CAF}"/>
              </a:ext>
            </a:extLst>
          </p:cNvPr>
          <p:cNvSpPr txBox="1"/>
          <p:nvPr/>
        </p:nvSpPr>
        <p:spPr>
          <a:xfrm>
            <a:off x="2017488" y="1174007"/>
            <a:ext cx="169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Thème 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DA2385-E972-4A61-84A4-CEB811BB83CB}"/>
              </a:ext>
            </a:extLst>
          </p:cNvPr>
          <p:cNvSpPr txBox="1"/>
          <p:nvPr/>
        </p:nvSpPr>
        <p:spPr>
          <a:xfrm>
            <a:off x="3367317" y="1006394"/>
            <a:ext cx="882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objets techniques, les services et </a:t>
            </a:r>
          </a:p>
          <a:p>
            <a:r>
              <a:rPr lang="fr-FR" sz="2400" dirty="0"/>
              <a:t>les changements induits dans la société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AE6C5E-2376-4CBF-B66D-8ABB0DC5FFEC}"/>
              </a:ext>
            </a:extLst>
          </p:cNvPr>
          <p:cNvSpPr txBox="1"/>
          <p:nvPr/>
        </p:nvSpPr>
        <p:spPr>
          <a:xfrm>
            <a:off x="2975432" y="3139934"/>
            <a:ext cx="7141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Evolution des objets techniques, impacts sociétaux et environnementaux</a:t>
            </a:r>
          </a:p>
          <a:p>
            <a:pPr algn="ctr"/>
            <a:endParaRPr lang="fr-FR" sz="2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CC7F5D-D707-426B-B4AF-3B56F7641A12}"/>
              </a:ext>
            </a:extLst>
          </p:cNvPr>
          <p:cNvSpPr txBox="1"/>
          <p:nvPr/>
        </p:nvSpPr>
        <p:spPr>
          <a:xfrm>
            <a:off x="3367316" y="2094203"/>
            <a:ext cx="882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Comparer et commenter les évolutions des objets </a:t>
            </a:r>
          </a:p>
          <a:p>
            <a:r>
              <a:rPr lang="fr-FR" sz="2400" dirty="0"/>
              <a:t>et systèmes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ED70D-2FAB-4429-B8F5-43B72739C331}"/>
              </a:ext>
            </a:extLst>
          </p:cNvPr>
          <p:cNvSpPr/>
          <p:nvPr/>
        </p:nvSpPr>
        <p:spPr>
          <a:xfrm>
            <a:off x="3549323" y="3909421"/>
            <a:ext cx="5993244" cy="523220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i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</a:t>
            </a:r>
            <a:r>
              <a:rPr lang="fr-FR" sz="2800" b="1" i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enjeux liés à notre environnement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0529C10-9D4D-4560-899E-889C46BD5CC0}"/>
              </a:ext>
            </a:extLst>
          </p:cNvPr>
          <p:cNvSpPr txBox="1"/>
          <p:nvPr/>
        </p:nvSpPr>
        <p:spPr>
          <a:xfrm>
            <a:off x="2177607" y="4617352"/>
            <a:ext cx="7735651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3000">
                <a:srgbClr val="FFE4D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fr-FR" sz="2800" dirty="0"/>
              <a:t>1) Présentation et objectifs de la séquence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2189A3-BE2A-491B-A979-CD93F91BE0F4}"/>
              </a:ext>
            </a:extLst>
          </p:cNvPr>
          <p:cNvSpPr txBox="1"/>
          <p:nvPr/>
        </p:nvSpPr>
        <p:spPr>
          <a:xfrm>
            <a:off x="2017488" y="5336693"/>
            <a:ext cx="9066271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3000">
                <a:srgbClr val="FFE4D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fr-FR" sz="2800" dirty="0"/>
              <a:t>Préciser nos besoins et identifier comment seront nos futurs objets techniques.</a:t>
            </a:r>
          </a:p>
        </p:txBody>
      </p:sp>
    </p:spTree>
    <p:extLst>
      <p:ext uri="{BB962C8B-B14F-4D97-AF65-F5344CB8AC3E}">
        <p14:creationId xmlns:p14="http://schemas.microsoft.com/office/powerpoint/2010/main" val="198097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dre 4">
            <a:extLst>
              <a:ext uri="{FF2B5EF4-FFF2-40B4-BE49-F238E27FC236}">
                <a16:creationId xmlns:a16="http://schemas.microsoft.com/office/drawing/2014/main" id="{BAEEFBD5-44CF-4B6D-AA8C-711EC345BEE1}"/>
              </a:ext>
            </a:extLst>
          </p:cNvPr>
          <p:cNvSpPr/>
          <p:nvPr/>
        </p:nvSpPr>
        <p:spPr>
          <a:xfrm>
            <a:off x="827649" y="3821596"/>
            <a:ext cx="10536702" cy="1587667"/>
          </a:xfrm>
          <a:prstGeom prst="frame">
            <a:avLst>
              <a:gd name="adj1" fmla="val 12233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Définition d’un besoin </a:t>
            </a:r>
            <a:r>
              <a:rPr lang="fr-FR" sz="2400" dirty="0">
                <a:solidFill>
                  <a:schemeClr val="tx1"/>
                </a:solidFill>
              </a:rPr>
              <a:t>: Un besoin est une nécessité ressentie. Elle s’exprime à travers des sensations : la faim exprime le besoin de manger, la peur exprime le besoin de sécurité, le calme signale le besoin satisfait…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0876A0-8188-4EC0-9AB4-715249DA939D}"/>
              </a:ext>
            </a:extLst>
          </p:cNvPr>
          <p:cNvSpPr txBox="1"/>
          <p:nvPr/>
        </p:nvSpPr>
        <p:spPr>
          <a:xfrm>
            <a:off x="814397" y="2542900"/>
            <a:ext cx="10031298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3000">
                <a:srgbClr val="FFE4D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1"/>
                </a:solidFill>
              </a:rPr>
              <a:t>Nous transformons notre environnement pour répondre à nos besoins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164A6-6BAA-480B-BD9D-85EAF2DCA240}"/>
              </a:ext>
            </a:extLst>
          </p:cNvPr>
          <p:cNvSpPr/>
          <p:nvPr/>
        </p:nvSpPr>
        <p:spPr>
          <a:xfrm>
            <a:off x="814397" y="919555"/>
            <a:ext cx="8574157" cy="830997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i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1) </a:t>
            </a:r>
            <a:r>
              <a:rPr lang="fr-FR" sz="2400" b="1" i="1" dirty="0">
                <a:solidFill>
                  <a:schemeClr val="accent1">
                    <a:lumMod val="50000"/>
                  </a:schemeClr>
                </a:solidFill>
              </a:rPr>
              <a:t>Les êtres humains transforment-ils leur environnement, et pour quelles raisons ?</a:t>
            </a:r>
            <a:endParaRPr lang="fr-FR" sz="2400" b="1" i="1" cap="none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3E926B0-26DD-4209-9BBE-29B6E6383883}"/>
              </a:ext>
            </a:extLst>
          </p:cNvPr>
          <p:cNvGrpSpPr/>
          <p:nvPr/>
        </p:nvGrpSpPr>
        <p:grpSpPr>
          <a:xfrm>
            <a:off x="4746265" y="5652523"/>
            <a:ext cx="2321169" cy="879772"/>
            <a:chOff x="4746265" y="5652523"/>
            <a:chExt cx="2321169" cy="879772"/>
          </a:xfrm>
        </p:grpSpPr>
        <p:sp>
          <p:nvSpPr>
            <p:cNvPr id="7" name="Bouton d’action : avant ou précédent 6">
              <a:hlinkClick r:id="rId3" highlightClick="1"/>
              <a:extLst>
                <a:ext uri="{FF2B5EF4-FFF2-40B4-BE49-F238E27FC236}">
                  <a16:creationId xmlns:a16="http://schemas.microsoft.com/office/drawing/2014/main" id="{C8D0B9BD-975A-457F-8B5E-F243AB3BB6DA}"/>
                </a:ext>
              </a:extLst>
            </p:cNvPr>
            <p:cNvSpPr/>
            <p:nvPr/>
          </p:nvSpPr>
          <p:spPr>
            <a:xfrm>
              <a:off x="5498741" y="5652523"/>
              <a:ext cx="583096" cy="48577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A3532A7-A509-47F8-8811-3C1250CA0A9E}"/>
                </a:ext>
              </a:extLst>
            </p:cNvPr>
            <p:cNvSpPr txBox="1"/>
            <p:nvPr/>
          </p:nvSpPr>
          <p:spPr>
            <a:xfrm>
              <a:off x="4746265" y="6162963"/>
              <a:ext cx="232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Vidéo issue de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157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dre 5">
            <a:extLst>
              <a:ext uri="{FF2B5EF4-FFF2-40B4-BE49-F238E27FC236}">
                <a16:creationId xmlns:a16="http://schemas.microsoft.com/office/drawing/2014/main" id="{04F04A5D-AC89-41BF-9727-FFDEA903DA51}"/>
              </a:ext>
            </a:extLst>
          </p:cNvPr>
          <p:cNvSpPr/>
          <p:nvPr/>
        </p:nvSpPr>
        <p:spPr>
          <a:xfrm>
            <a:off x="827649" y="1130545"/>
            <a:ext cx="10536702" cy="1303166"/>
          </a:xfrm>
          <a:prstGeom prst="frame">
            <a:avLst>
              <a:gd name="adj1" fmla="val 46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Abraham Maslow ( 1916-1972) psychologue américain a classé nos besoins en cinq catégories. Il en a aussi conclu que ces catégories pouvaient être organisées en une pyramide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Organigramme : Document 7">
            <a:extLst>
              <a:ext uri="{FF2B5EF4-FFF2-40B4-BE49-F238E27FC236}">
                <a16:creationId xmlns:a16="http://schemas.microsoft.com/office/drawing/2014/main" id="{0D8248A8-A972-410A-8E15-3E4AF677EF84}"/>
              </a:ext>
            </a:extLst>
          </p:cNvPr>
          <p:cNvSpPr/>
          <p:nvPr/>
        </p:nvSpPr>
        <p:spPr>
          <a:xfrm>
            <a:off x="7009683" y="3196949"/>
            <a:ext cx="3486161" cy="3429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Maslow considère que la satisfaction des besoins de niveau 1 (besoins vitaux) conditionne le passage au niveau 2  et ainsi de suite.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30A763B-BC70-4B5F-B959-8CB2398A9E07}"/>
              </a:ext>
            </a:extLst>
          </p:cNvPr>
          <p:cNvGrpSpPr/>
          <p:nvPr/>
        </p:nvGrpSpPr>
        <p:grpSpPr>
          <a:xfrm>
            <a:off x="1325218" y="3196949"/>
            <a:ext cx="4436928" cy="3100871"/>
            <a:chOff x="827648" y="2534263"/>
            <a:chExt cx="5587219" cy="419324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9A43E75-1A34-4CAC-B048-93E3891BA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936" t="21526" r="39020" b="14342"/>
            <a:stretch/>
          </p:blipFill>
          <p:spPr>
            <a:xfrm>
              <a:off x="827648" y="2534263"/>
              <a:ext cx="5587219" cy="4193243"/>
            </a:xfrm>
            <a:prstGeom prst="rect">
              <a:avLst/>
            </a:prstGeom>
          </p:spPr>
        </p:pic>
        <p:sp>
          <p:nvSpPr>
            <p:cNvPr id="9" name="Étoile : 8 branches 8">
              <a:extLst>
                <a:ext uri="{FF2B5EF4-FFF2-40B4-BE49-F238E27FC236}">
                  <a16:creationId xmlns:a16="http://schemas.microsoft.com/office/drawing/2014/main" id="{D17D72D3-2F41-40A4-9496-6280F14618DF}"/>
                </a:ext>
              </a:extLst>
            </p:cNvPr>
            <p:cNvSpPr/>
            <p:nvPr/>
          </p:nvSpPr>
          <p:spPr>
            <a:xfrm>
              <a:off x="948956" y="6205196"/>
              <a:ext cx="376363" cy="393895"/>
            </a:xfrm>
            <a:prstGeom prst="star8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Étoile : 8 branches 9">
              <a:extLst>
                <a:ext uri="{FF2B5EF4-FFF2-40B4-BE49-F238E27FC236}">
                  <a16:creationId xmlns:a16="http://schemas.microsoft.com/office/drawing/2014/main" id="{3ED986BE-7C2D-4185-90BC-247F1ADFDB36}"/>
                </a:ext>
              </a:extLst>
            </p:cNvPr>
            <p:cNvSpPr/>
            <p:nvPr/>
          </p:nvSpPr>
          <p:spPr>
            <a:xfrm>
              <a:off x="1325319" y="5419713"/>
              <a:ext cx="376363" cy="393895"/>
            </a:xfrm>
            <a:prstGeom prst="star8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Étoile : 8 branches 10">
              <a:extLst>
                <a:ext uri="{FF2B5EF4-FFF2-40B4-BE49-F238E27FC236}">
                  <a16:creationId xmlns:a16="http://schemas.microsoft.com/office/drawing/2014/main" id="{E493F131-5966-481F-B6EB-F77A53741AC1}"/>
                </a:ext>
              </a:extLst>
            </p:cNvPr>
            <p:cNvSpPr/>
            <p:nvPr/>
          </p:nvSpPr>
          <p:spPr>
            <a:xfrm>
              <a:off x="1812387" y="4630884"/>
              <a:ext cx="376363" cy="393895"/>
            </a:xfrm>
            <a:prstGeom prst="star8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Étoile : 8 branches 11">
              <a:extLst>
                <a:ext uri="{FF2B5EF4-FFF2-40B4-BE49-F238E27FC236}">
                  <a16:creationId xmlns:a16="http://schemas.microsoft.com/office/drawing/2014/main" id="{553B578D-BF9A-494C-B81C-8F8FEAE1AAEA}"/>
                </a:ext>
              </a:extLst>
            </p:cNvPr>
            <p:cNvSpPr/>
            <p:nvPr/>
          </p:nvSpPr>
          <p:spPr>
            <a:xfrm>
              <a:off x="2445433" y="3866270"/>
              <a:ext cx="376363" cy="393895"/>
            </a:xfrm>
            <a:prstGeom prst="star8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Étoile : 8 branches 12">
              <a:extLst>
                <a:ext uri="{FF2B5EF4-FFF2-40B4-BE49-F238E27FC236}">
                  <a16:creationId xmlns:a16="http://schemas.microsoft.com/office/drawing/2014/main" id="{A8A74E2F-1CA5-4E87-B7F7-EFBE2FEC147D}"/>
                </a:ext>
              </a:extLst>
            </p:cNvPr>
            <p:cNvSpPr/>
            <p:nvPr/>
          </p:nvSpPr>
          <p:spPr>
            <a:xfrm>
              <a:off x="2994073" y="2893434"/>
              <a:ext cx="376363" cy="393895"/>
            </a:xfrm>
            <a:prstGeom prst="star8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6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71FEF-8D8D-4C2B-933D-D9A46FFAEFA7}"/>
              </a:ext>
            </a:extLst>
          </p:cNvPr>
          <p:cNvSpPr/>
          <p:nvPr/>
        </p:nvSpPr>
        <p:spPr>
          <a:xfrm>
            <a:off x="788504" y="967347"/>
            <a:ext cx="8786191" cy="461665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i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r>
              <a:rPr lang="fr-FR" sz="2400" b="1" i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 </a:t>
            </a:r>
            <a:r>
              <a:rPr lang="fr-FR" sz="2400" dirty="0"/>
              <a:t>Comment faisons-nous pour satisfaire nos besoins ?</a:t>
            </a:r>
            <a:endParaRPr lang="fr-FR" sz="2400" b="1" i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31E498B4-B12B-4A35-86D7-0BD8D05FDCD8}"/>
              </a:ext>
            </a:extLst>
          </p:cNvPr>
          <p:cNvSpPr/>
          <p:nvPr/>
        </p:nvSpPr>
        <p:spPr>
          <a:xfrm>
            <a:off x="1311966" y="2429153"/>
            <a:ext cx="8992212" cy="853921"/>
          </a:xfrm>
          <a:prstGeom prst="frame">
            <a:avLst>
              <a:gd name="adj1" fmla="val 169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En créant des objets techniques de plus en plus évolués</a:t>
            </a:r>
            <a:endParaRPr lang="fr-FR" sz="2400" dirty="0">
              <a:solidFill>
                <a:schemeClr val="tx1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B2D5F5E-23E5-45AE-A8D2-0EDBEFD2CCF3}"/>
              </a:ext>
            </a:extLst>
          </p:cNvPr>
          <p:cNvGrpSpPr/>
          <p:nvPr/>
        </p:nvGrpSpPr>
        <p:grpSpPr>
          <a:xfrm>
            <a:off x="2782957" y="3628496"/>
            <a:ext cx="6414052" cy="1042874"/>
            <a:chOff x="2782957" y="3628496"/>
            <a:chExt cx="6414052" cy="104287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8C031C3-BA0F-4055-84F3-77748E0F090E}"/>
                </a:ext>
              </a:extLst>
            </p:cNvPr>
            <p:cNvSpPr txBox="1"/>
            <p:nvPr/>
          </p:nvSpPr>
          <p:spPr>
            <a:xfrm>
              <a:off x="2782957" y="3628496"/>
              <a:ext cx="6414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Exemples d’objets techniques anciens répondant à des besoins</a:t>
              </a:r>
            </a:p>
          </p:txBody>
        </p:sp>
        <p:sp>
          <p:nvSpPr>
            <p:cNvPr id="4" name="Bouton d’action : avant ou précédent 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270B4DA-6752-48C1-AB0E-F1F0954269ED}"/>
                </a:ext>
              </a:extLst>
            </p:cNvPr>
            <p:cNvSpPr/>
            <p:nvPr/>
          </p:nvSpPr>
          <p:spPr>
            <a:xfrm>
              <a:off x="5443024" y="4302038"/>
              <a:ext cx="450574" cy="369332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8593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8BFA1A7-3C01-4E8C-ACE2-8D64723E4B77}"/>
              </a:ext>
            </a:extLst>
          </p:cNvPr>
          <p:cNvSpPr txBox="1"/>
          <p:nvPr/>
        </p:nvSpPr>
        <p:spPr>
          <a:xfrm>
            <a:off x="1417983" y="3044313"/>
            <a:ext cx="905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6" name="Bouton d’action : avant ou précédent 5">
            <a:hlinkClick r:id="rId3" highlightClick="1"/>
            <a:extLst>
              <a:ext uri="{FF2B5EF4-FFF2-40B4-BE49-F238E27FC236}">
                <a16:creationId xmlns:a16="http://schemas.microsoft.com/office/drawing/2014/main" id="{F8DE3FBA-BB40-4BFF-9AE2-93A7778C49EF}"/>
              </a:ext>
            </a:extLst>
          </p:cNvPr>
          <p:cNvSpPr/>
          <p:nvPr/>
        </p:nvSpPr>
        <p:spPr>
          <a:xfrm>
            <a:off x="3119663" y="2776879"/>
            <a:ext cx="956603" cy="6463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7E91A0A2-EAF2-488D-A322-E9FD7EB9AFC2}"/>
              </a:ext>
            </a:extLst>
          </p:cNvPr>
          <p:cNvSpPr/>
          <p:nvPr/>
        </p:nvSpPr>
        <p:spPr>
          <a:xfrm>
            <a:off x="827649" y="4029212"/>
            <a:ext cx="10536702" cy="1587667"/>
          </a:xfrm>
          <a:prstGeom prst="frame">
            <a:avLst>
              <a:gd name="adj1" fmla="val 46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  <a:highlight>
                  <a:srgbClr val="FFFF00"/>
                </a:highlight>
              </a:rPr>
              <a:t>Les système mécatroniques </a:t>
            </a:r>
            <a:r>
              <a:rPr lang="fr-FR" sz="2400" dirty="0">
                <a:solidFill>
                  <a:schemeClr val="tx1"/>
                </a:solidFill>
              </a:rPr>
              <a:t>sont des systèmes mêlant des parties </a:t>
            </a:r>
            <a:r>
              <a:rPr lang="fr-FR" sz="2400" b="1" u="sng" dirty="0">
                <a:solidFill>
                  <a:schemeClr val="tx1"/>
                </a:solidFill>
              </a:rPr>
              <a:t>mécaniques, électroniques et informatiques </a:t>
            </a:r>
            <a:r>
              <a:rPr lang="fr-FR" sz="2400" dirty="0">
                <a:solidFill>
                  <a:schemeClr val="tx1"/>
                </a:solidFill>
              </a:rPr>
              <a:t>afin d’augmenter et d’optimiser leur fonctionnement.</a:t>
            </a:r>
          </a:p>
          <a:p>
            <a:r>
              <a:rPr lang="fr-FR" sz="24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570C4F-5287-48DF-8E2F-FA7126B4DF13}"/>
              </a:ext>
            </a:extLst>
          </p:cNvPr>
          <p:cNvSpPr/>
          <p:nvPr/>
        </p:nvSpPr>
        <p:spPr>
          <a:xfrm>
            <a:off x="1338470" y="933135"/>
            <a:ext cx="9051234" cy="830997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i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Etudions les objets techniques d’aujourd’hui et définissons leur point commun</a:t>
            </a:r>
          </a:p>
        </p:txBody>
      </p:sp>
      <p:sp>
        <p:nvSpPr>
          <p:cNvPr id="2" name="Bouton d’action : avant ou précédent 1">
            <a:hlinkClick r:id="rId4" highlightClick="1"/>
            <a:extLst>
              <a:ext uri="{FF2B5EF4-FFF2-40B4-BE49-F238E27FC236}">
                <a16:creationId xmlns:a16="http://schemas.microsoft.com/office/drawing/2014/main" id="{237ABA71-3486-0124-5C7A-7C5D36D82057}"/>
              </a:ext>
            </a:extLst>
          </p:cNvPr>
          <p:cNvSpPr/>
          <p:nvPr/>
        </p:nvSpPr>
        <p:spPr>
          <a:xfrm>
            <a:off x="6182138" y="2767314"/>
            <a:ext cx="956603" cy="6463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’action : avant ou précédent 3">
            <a:hlinkClick r:id="rId5" highlightClick="1"/>
            <a:extLst>
              <a:ext uri="{FF2B5EF4-FFF2-40B4-BE49-F238E27FC236}">
                <a16:creationId xmlns:a16="http://schemas.microsoft.com/office/drawing/2014/main" id="{815F9CCD-2A6F-66D0-4DD0-517466944160}"/>
              </a:ext>
            </a:extLst>
          </p:cNvPr>
          <p:cNvSpPr/>
          <p:nvPr/>
        </p:nvSpPr>
        <p:spPr>
          <a:xfrm>
            <a:off x="5637578" y="6325211"/>
            <a:ext cx="498179" cy="338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FB4230-4D2F-1A46-EF2D-D51E02393AA2}"/>
              </a:ext>
            </a:extLst>
          </p:cNvPr>
          <p:cNvSpPr txBox="1"/>
          <p:nvPr/>
        </p:nvSpPr>
        <p:spPr>
          <a:xfrm>
            <a:off x="2319130" y="2040835"/>
            <a:ext cx="27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Le bitume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420023-BA8F-3F91-69DC-D9A4ACD323D5}"/>
              </a:ext>
            </a:extLst>
          </p:cNvPr>
          <p:cNvSpPr txBox="1"/>
          <p:nvPr/>
        </p:nvSpPr>
        <p:spPr>
          <a:xfrm>
            <a:off x="5385786" y="2008569"/>
            <a:ext cx="200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          Ingénieur en      mécatronique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110560-053D-60C4-C23B-4A025E75DD33}"/>
              </a:ext>
            </a:extLst>
          </p:cNvPr>
          <p:cNvSpPr txBox="1"/>
          <p:nvPr/>
        </p:nvSpPr>
        <p:spPr>
          <a:xfrm>
            <a:off x="7976587" y="2008568"/>
            <a:ext cx="200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          Ingénieur en      </a:t>
            </a:r>
          </a:p>
          <a:p>
            <a:pPr algn="ctr"/>
            <a:r>
              <a:rPr lang="fr-FR" dirty="0"/>
              <a:t>robotique</a:t>
            </a:r>
          </a:p>
        </p:txBody>
      </p:sp>
      <p:sp>
        <p:nvSpPr>
          <p:cNvPr id="11" name="Bouton d’action : avant ou précédent 10">
            <a:hlinkClick r:id="rId6" highlightClick="1"/>
            <a:extLst>
              <a:ext uri="{FF2B5EF4-FFF2-40B4-BE49-F238E27FC236}">
                <a16:creationId xmlns:a16="http://schemas.microsoft.com/office/drawing/2014/main" id="{FACCBEE3-5377-2B51-1198-EE7F38E694C3}"/>
              </a:ext>
            </a:extLst>
          </p:cNvPr>
          <p:cNvSpPr/>
          <p:nvPr/>
        </p:nvSpPr>
        <p:spPr>
          <a:xfrm>
            <a:off x="8653668" y="2776878"/>
            <a:ext cx="956603" cy="6463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E92D68B-B463-C8EE-E2C0-E8BB863775FE}"/>
              </a:ext>
            </a:extLst>
          </p:cNvPr>
          <p:cNvSpPr txBox="1"/>
          <p:nvPr/>
        </p:nvSpPr>
        <p:spPr>
          <a:xfrm>
            <a:off x="4579849" y="5812019"/>
            <a:ext cx="27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Définition</a:t>
            </a:r>
          </a:p>
        </p:txBody>
      </p:sp>
    </p:spTree>
    <p:extLst>
      <p:ext uri="{BB962C8B-B14F-4D97-AF65-F5344CB8AC3E}">
        <p14:creationId xmlns:p14="http://schemas.microsoft.com/office/powerpoint/2010/main" val="295585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8BFA1A7-3C01-4E8C-ACE2-8D64723E4B77}"/>
              </a:ext>
            </a:extLst>
          </p:cNvPr>
          <p:cNvSpPr txBox="1"/>
          <p:nvPr/>
        </p:nvSpPr>
        <p:spPr>
          <a:xfrm>
            <a:off x="1570383" y="3044420"/>
            <a:ext cx="905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D87B049-3097-49DD-A868-729F5980BADB}"/>
              </a:ext>
            </a:extLst>
          </p:cNvPr>
          <p:cNvGrpSpPr/>
          <p:nvPr/>
        </p:nvGrpSpPr>
        <p:grpSpPr>
          <a:xfrm>
            <a:off x="927946" y="1004480"/>
            <a:ext cx="10190623" cy="1927846"/>
            <a:chOff x="927947" y="895592"/>
            <a:chExt cx="10190623" cy="1927846"/>
          </a:xfrm>
        </p:grpSpPr>
        <p:sp>
          <p:nvSpPr>
            <p:cNvPr id="10" name="Cadre 9">
              <a:extLst>
                <a:ext uri="{FF2B5EF4-FFF2-40B4-BE49-F238E27FC236}">
                  <a16:creationId xmlns:a16="http://schemas.microsoft.com/office/drawing/2014/main" id="{417A2205-F2C6-4210-B1E1-08FCF3C5AED7}"/>
                </a:ext>
              </a:extLst>
            </p:cNvPr>
            <p:cNvSpPr/>
            <p:nvPr/>
          </p:nvSpPr>
          <p:spPr>
            <a:xfrm>
              <a:off x="927947" y="895592"/>
              <a:ext cx="10190623" cy="1927846"/>
            </a:xfrm>
            <a:prstGeom prst="frame">
              <a:avLst>
                <a:gd name="adj1" fmla="val 4674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400" b="1" u="sng" dirty="0">
                  <a:solidFill>
                    <a:schemeClr val="tx1"/>
                  </a:solidFill>
                </a:rPr>
                <a:t> la mécanique </a:t>
              </a:r>
              <a:r>
                <a:rPr lang="fr-FR" sz="2400" dirty="0">
                  <a:solidFill>
                    <a:schemeClr val="tx1"/>
                  </a:solidFill>
                </a:rPr>
                <a:t>est la matière qui permet de mettre en mouvement des objets. C’est le domaine des machines. Un objet mécanique est très souvent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 composé d’un ou plusieurs moteurs, d’engrenage, de poulies,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de courroies…).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83821C2F-05CA-4F86-AAF6-AA8023131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2200" y="1800359"/>
              <a:ext cx="762000" cy="800100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5032D5C-CA4F-41CE-85E3-C0F92A4DF5B1}"/>
              </a:ext>
            </a:extLst>
          </p:cNvPr>
          <p:cNvGrpSpPr/>
          <p:nvPr/>
        </p:nvGrpSpPr>
        <p:grpSpPr>
          <a:xfrm>
            <a:off x="927947" y="4910181"/>
            <a:ext cx="10336106" cy="1410150"/>
            <a:chOff x="927947" y="4910181"/>
            <a:chExt cx="10336106" cy="1410150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1AD5875-EF9F-4883-869C-F38871A6FB69}"/>
                </a:ext>
              </a:extLst>
            </p:cNvPr>
            <p:cNvGrpSpPr/>
            <p:nvPr/>
          </p:nvGrpSpPr>
          <p:grpSpPr>
            <a:xfrm>
              <a:off x="927947" y="4964072"/>
              <a:ext cx="10336106" cy="1356259"/>
              <a:chOff x="927947" y="5283826"/>
              <a:chExt cx="10336106" cy="1356259"/>
            </a:xfrm>
          </p:grpSpPr>
          <p:sp>
            <p:nvSpPr>
              <p:cNvPr id="14" name="Cadre 13">
                <a:extLst>
                  <a:ext uri="{FF2B5EF4-FFF2-40B4-BE49-F238E27FC236}">
                    <a16:creationId xmlns:a16="http://schemas.microsoft.com/office/drawing/2014/main" id="{23F1AAE9-845D-4E63-86C8-8DAEB17687E1}"/>
                  </a:ext>
                </a:extLst>
              </p:cNvPr>
              <p:cNvSpPr/>
              <p:nvPr/>
            </p:nvSpPr>
            <p:spPr>
              <a:xfrm>
                <a:off x="927947" y="5283826"/>
                <a:ext cx="10190623" cy="1356259"/>
              </a:xfrm>
              <a:prstGeom prst="frame">
                <a:avLst>
                  <a:gd name="adj1" fmla="val 4674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939A4FA9-CFBE-4F88-BA58-0760B5B99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3430" y="5361790"/>
                <a:ext cx="10190623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L'</a:t>
                </a:r>
                <a:r>
                  <a:rPr kumimoji="0" lang="fr-FR" altLang="fr-FR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informatique </a:t>
                </a:r>
                <a:r>
                  <a:rPr kumimoji="0" lang="fr-FR" altLang="fr-FR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dans un objet technique a pour fonction de le rendre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Autonome par l’exécution de programmes. Ces objets programmés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deviennent des </a:t>
                </a: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  <a:hlinkClick r:id="rId4" tooltip="Ordinateur"/>
                  </a:rPr>
                  <a:t>ordinateurs</a:t>
                </a: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des </a:t>
                </a: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  <a:hlinkClick r:id="rId5" tooltip="Robot"/>
                  </a:rPr>
                  <a:t>robots</a:t>
                </a: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des </a:t>
                </a: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  <a:hlinkClick r:id="rId6" tooltip="Automate"/>
                  </a:rPr>
                  <a:t>automates</a:t>
                </a: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 etc. </a:t>
                </a:r>
              </a:p>
            </p:txBody>
          </p:sp>
        </p:grp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88893E4-BE31-4D7B-B34C-68FD33478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67950" y="4910181"/>
              <a:ext cx="952500" cy="952500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71EB406-4253-4AC5-AC77-6F65FA6A2D15}"/>
              </a:ext>
            </a:extLst>
          </p:cNvPr>
          <p:cNvGrpSpPr/>
          <p:nvPr/>
        </p:nvGrpSpPr>
        <p:grpSpPr>
          <a:xfrm>
            <a:off x="927947" y="3334586"/>
            <a:ext cx="10190623" cy="1356259"/>
            <a:chOff x="927947" y="3334586"/>
            <a:chExt cx="10190623" cy="1356259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56C85BE5-B042-449D-8821-FE0926A858B4}"/>
                </a:ext>
              </a:extLst>
            </p:cNvPr>
            <p:cNvGrpSpPr/>
            <p:nvPr/>
          </p:nvGrpSpPr>
          <p:grpSpPr>
            <a:xfrm>
              <a:off x="927947" y="3334586"/>
              <a:ext cx="10190623" cy="1356259"/>
              <a:chOff x="927948" y="3876989"/>
              <a:chExt cx="10190623" cy="1356259"/>
            </a:xfrm>
          </p:grpSpPr>
          <p:sp>
            <p:nvSpPr>
              <p:cNvPr id="11" name="Cadre 10">
                <a:extLst>
                  <a:ext uri="{FF2B5EF4-FFF2-40B4-BE49-F238E27FC236}">
                    <a16:creationId xmlns:a16="http://schemas.microsoft.com/office/drawing/2014/main" id="{CFDDAE90-1FDD-40E9-B869-1BF0F05C618F}"/>
                  </a:ext>
                </a:extLst>
              </p:cNvPr>
              <p:cNvSpPr/>
              <p:nvPr/>
            </p:nvSpPr>
            <p:spPr>
              <a:xfrm>
                <a:off x="927948" y="3876989"/>
                <a:ext cx="10190623" cy="1356259"/>
              </a:xfrm>
              <a:prstGeom prst="frame">
                <a:avLst>
                  <a:gd name="adj1" fmla="val 4674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B1363A7-F574-4905-928C-563479D01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983" y="3954953"/>
                <a:ext cx="883376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 objet </a:t>
                </a:r>
                <a:r>
                  <a:rPr kumimoji="0" lang="fr-FR" altLang="fr-FR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électronique</a:t>
                </a: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 est un objet composé de cartes électroniques qui utilise l’électricité pour transmettre une information ( démarrer  un moteur, allumer une DEL…)</a:t>
                </a:r>
              </a:p>
            </p:txBody>
          </p:sp>
        </p:grp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0CF04E19-BEB6-4F7A-8D37-26A3450B3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67949" y="3808493"/>
              <a:ext cx="703345" cy="469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79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5C19598-3CBB-4D6A-8038-8CE68C1C9731}"/>
              </a:ext>
            </a:extLst>
          </p:cNvPr>
          <p:cNvSpPr txBox="1"/>
          <p:nvPr/>
        </p:nvSpPr>
        <p:spPr>
          <a:xfrm>
            <a:off x="1080351" y="1721899"/>
            <a:ext cx="10031298" cy="26776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3000">
                <a:srgbClr val="FFE4D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Exercice 3 </a:t>
            </a:r>
            <a:r>
              <a:rPr lang="fr-FR" sz="2400" dirty="0">
                <a:solidFill>
                  <a:schemeClr val="tx1"/>
                </a:solidFill>
              </a:rPr>
              <a:t>: Chaque binôme doit présenter l’évolution d’un objet mécatronique.</a:t>
            </a:r>
          </a:p>
          <a:p>
            <a:r>
              <a:rPr lang="fr-FR" sz="2400" dirty="0"/>
              <a:t>La présentation assistée par ordinateur sera composée de quatre diapositives définissant trois objets de la famille.</a:t>
            </a:r>
          </a:p>
          <a:p>
            <a:r>
              <a:rPr lang="fr-FR" sz="2400" dirty="0"/>
              <a:t>Les diapositives de fin et présentant les ressources ne sont pas comptées.</a:t>
            </a:r>
          </a:p>
          <a:p>
            <a:r>
              <a:rPr lang="fr-FR" sz="2400" dirty="0">
                <a:solidFill>
                  <a:schemeClr val="tx1"/>
                </a:solidFill>
              </a:rPr>
              <a:t>Les évolutions seront présentées selon les points de vue fonctionnelle, structurelle, scientifique, technique et environnementale.</a:t>
            </a:r>
          </a:p>
          <a:p>
            <a:r>
              <a:rPr lang="fr-FR" sz="2400" dirty="0"/>
              <a:t>S’il y a des lignées dans la famille, il faudra les mentionner.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9AD9D2-36A8-474B-9815-86A06B2BEB75}"/>
              </a:ext>
            </a:extLst>
          </p:cNvPr>
          <p:cNvSpPr txBox="1"/>
          <p:nvPr/>
        </p:nvSpPr>
        <p:spPr>
          <a:xfrm>
            <a:off x="786757" y="727929"/>
            <a:ext cx="1003129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3000">
                <a:srgbClr val="FFE4D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Investigation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" name="Bouton d’action : avant ou précédent 1">
            <a:hlinkClick r:id="rId3" highlightClick="1"/>
            <a:extLst>
              <a:ext uri="{FF2B5EF4-FFF2-40B4-BE49-F238E27FC236}">
                <a16:creationId xmlns:a16="http://schemas.microsoft.com/office/drawing/2014/main" id="{58E7CC7E-A8B5-4DEF-9735-2F78C2198D85}"/>
              </a:ext>
            </a:extLst>
          </p:cNvPr>
          <p:cNvSpPr/>
          <p:nvPr/>
        </p:nvSpPr>
        <p:spPr>
          <a:xfrm>
            <a:off x="5126546" y="5350586"/>
            <a:ext cx="675860" cy="5565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AEED01-A3AC-4383-AD47-7D0E34A26388}"/>
              </a:ext>
            </a:extLst>
          </p:cNvPr>
          <p:cNvSpPr txBox="1"/>
          <p:nvPr/>
        </p:nvSpPr>
        <p:spPr>
          <a:xfrm>
            <a:off x="2928730" y="4690404"/>
            <a:ext cx="610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ressources liées à la conception d’un diaporama</a:t>
            </a:r>
          </a:p>
        </p:txBody>
      </p:sp>
    </p:spTree>
    <p:extLst>
      <p:ext uri="{BB962C8B-B14F-4D97-AF65-F5344CB8AC3E}">
        <p14:creationId xmlns:p14="http://schemas.microsoft.com/office/powerpoint/2010/main" val="122409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885FAD-9D1E-4EAD-89AF-C7C46812A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47" t="20474" r="21146" b="10989"/>
          <a:stretch/>
        </p:blipFill>
        <p:spPr>
          <a:xfrm>
            <a:off x="786757" y="2456761"/>
            <a:ext cx="4869468" cy="32628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E703A3-FF12-4154-B20E-EDDD1B6812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78" t="16599" r="21146" b="16497"/>
          <a:stretch/>
        </p:blipFill>
        <p:spPr>
          <a:xfrm>
            <a:off x="687922" y="2456761"/>
            <a:ext cx="4968303" cy="32628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230B4F-64ED-4490-89DB-586EFC9427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36" t="21526" r="39020" b="14342"/>
          <a:stretch/>
        </p:blipFill>
        <p:spPr>
          <a:xfrm>
            <a:off x="7092547" y="2417283"/>
            <a:ext cx="3851684" cy="28907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D6448D-1028-4490-8E52-AAEBF3E70273}"/>
              </a:ext>
            </a:extLst>
          </p:cNvPr>
          <p:cNvSpPr/>
          <p:nvPr/>
        </p:nvSpPr>
        <p:spPr>
          <a:xfrm>
            <a:off x="6925070" y="4883327"/>
            <a:ext cx="4186637" cy="723524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BCE39-E2BC-44BE-A634-55CA0B69BED8}"/>
              </a:ext>
            </a:extLst>
          </p:cNvPr>
          <p:cNvSpPr/>
          <p:nvPr/>
        </p:nvSpPr>
        <p:spPr>
          <a:xfrm>
            <a:off x="6885131" y="4362835"/>
            <a:ext cx="4266513" cy="1244015"/>
          </a:xfrm>
          <a:prstGeom prst="rect">
            <a:avLst/>
          </a:prstGeom>
          <a:solidFill>
            <a:srgbClr val="7030A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A5E473-A0B4-4C2A-8E55-28379B402351}"/>
              </a:ext>
            </a:extLst>
          </p:cNvPr>
          <p:cNvSpPr txBox="1"/>
          <p:nvPr/>
        </p:nvSpPr>
        <p:spPr>
          <a:xfrm>
            <a:off x="786757" y="727929"/>
            <a:ext cx="1003129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3000">
                <a:srgbClr val="FFE4D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fr-FR" sz="2800" dirty="0"/>
              <a:t>Exemples d’objets techniques répondant à nos besoins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17D1A2-6B1A-408E-A734-EF6C9627C1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15" t="10595" r="11269" b="8386"/>
          <a:stretch/>
        </p:blipFill>
        <p:spPr>
          <a:xfrm>
            <a:off x="168275" y="2581379"/>
            <a:ext cx="5487950" cy="32628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3C3FAC-3CC5-4996-A6E8-83B530617FC5}"/>
              </a:ext>
            </a:extLst>
          </p:cNvPr>
          <p:cNvSpPr/>
          <p:nvPr/>
        </p:nvSpPr>
        <p:spPr>
          <a:xfrm>
            <a:off x="6845195" y="3767595"/>
            <a:ext cx="4266512" cy="2231463"/>
          </a:xfrm>
          <a:prstGeom prst="rect">
            <a:avLst/>
          </a:prstGeom>
          <a:solidFill>
            <a:srgbClr val="7030A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70C89F-8776-4622-9C1F-77E252B527AB}"/>
              </a:ext>
            </a:extLst>
          </p:cNvPr>
          <p:cNvSpPr txBox="1"/>
          <p:nvPr/>
        </p:nvSpPr>
        <p:spPr>
          <a:xfrm>
            <a:off x="1842052" y="1251149"/>
            <a:ext cx="848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objets techniques suivants répondent à quelles catégories de besoins ?</a:t>
            </a:r>
          </a:p>
        </p:txBody>
      </p:sp>
      <p:sp>
        <p:nvSpPr>
          <p:cNvPr id="8" name="Bouton d'action : Retour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94771E0-4A60-4A54-8A69-7EC41BD16968}"/>
              </a:ext>
            </a:extLst>
          </p:cNvPr>
          <p:cNvSpPr/>
          <p:nvPr/>
        </p:nvSpPr>
        <p:spPr>
          <a:xfrm>
            <a:off x="5656225" y="6202017"/>
            <a:ext cx="545792" cy="3693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6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SCORM_RATE_SLIDES" val="1"/>
  <p:tag name="ISPRING_SCORM_RATE_QUIZZES" val="0"/>
  <p:tag name="ISPRING_SCORM_PASSING_SCORE" val="100.0000000000"/>
  <p:tag name="MMPROD_UIDATA" val="&lt;database version=&quot;8.0&quot;&gt;&lt;object type=&quot;1&quot; unique_id=&quot;10001&quot;&gt;&lt;object type=&quot;8&quot; unique_id=&quot;11817&quot;&gt;&lt;/object&gt;&lt;object type=&quot;2&quot; unique_id=&quot;11818&quot;&gt;&lt;object type=&quot;3&quot; unique_id=&quot;11819&quot;&gt;&lt;property id=&quot;20148&quot; value=&quot;5&quot;/&gt;&lt;property id=&quot;20300&quot; value=&quot;Diapositive 2&quot;/&gt;&lt;property id=&quot;20307&quot; value=&quot;256&quot;/&gt;&lt;/object&gt;&lt;object type=&quot;3&quot; unique_id=&quot;12049&quot;&gt;&lt;property id=&quot;20148&quot; value=&quot;5&quot;/&gt;&lt;property id=&quot;20300&quot; value=&quot;Diapositive 3&quot;/&gt;&lt;property id=&quot;20307&quot; value=&quot;264&quot;/&gt;&lt;/object&gt;&lt;object type=&quot;3&quot; unique_id=&quot;12253&quot;&gt;&lt;property id=&quot;20148&quot; value=&quot;5&quot;/&gt;&lt;property id=&quot;20300&quot; value=&quot;Diapositive 6&quot;/&gt;&lt;property id=&quot;20307&quot; value=&quot;271&quot;/&gt;&lt;/object&gt;&lt;object type=&quot;3&quot; unique_id=&quot;12325&quot;&gt;&lt;property id=&quot;20148&quot; value=&quot;5&quot;/&gt;&lt;property id=&quot;20300&quot; value=&quot;Diapositive 9&quot;/&gt;&lt;property id=&quot;20307&quot; value=&quot;272&quot;/&gt;&lt;/object&gt;&lt;object type=&quot;3&quot; unique_id=&quot;12969&quot;&gt;&lt;property id=&quot;20148&quot; value=&quot;5&quot;/&gt;&lt;property id=&quot;20300&quot; value=&quot;Diapositive 4&quot;/&gt;&lt;property id=&quot;20307&quot; value=&quot;286&quot;/&gt;&lt;/object&gt;&lt;object type=&quot;3&quot; unique_id=&quot;13113&quot;&gt;&lt;property id=&quot;20148&quot; value=&quot;5&quot;/&gt;&lt;property id=&quot;20300&quot; value=&quot;Diapositive 5&quot;/&gt;&lt;property id=&quot;20307&quot; value=&quot;287&quot;/&gt;&lt;/object&gt;&lt;object type=&quot;3&quot; unique_id=&quot;13219&quot;&gt;&lt;property id=&quot;20148&quot; value=&quot;5&quot;/&gt;&lt;property id=&quot;20300&quot; value=&quot;Diapositive 7&quot;/&gt;&lt;property id=&quot;20307&quot; value=&quot;288&quot;/&gt;&lt;/object&gt;&lt;object type=&quot;3&quot; unique_id=&quot;13382&quot;&gt;&lt;property id=&quot;20148&quot; value=&quot;5&quot;/&gt;&lt;property id=&quot;20300&quot; value=&quot;Diapositive 8&quot;/&gt;&lt;property id=&quot;20307&quot; value=&quot;289&quot;/&gt;&lt;/object&gt;&lt;object type=&quot;3&quot; unique_id=&quot;13383&quot;&gt;&lt;property id=&quot;20148&quot; value=&quot;5&quot;/&gt;&lt;property id=&quot;20300&quot; value=&quot;Diapositive 10&quot;/&gt;&lt;property id=&quot;20307&quot; value=&quot;290&quot;/&gt;&lt;/object&gt;&lt;object type=&quot;3&quot; unique_id=&quot;13489&quot;&gt;&lt;property id=&quot;20148&quot; value=&quot;5&quot;/&gt;&lt;property id=&quot;20300&quot; value=&quot;Diapositive 11&quot;/&gt;&lt;property id=&quot;20307&quot; value=&quot;291&quot;/&gt;&lt;/object&gt;&lt;object type=&quot;3&quot; unique_id=&quot;13490&quot;&gt;&lt;property id=&quot;20148&quot; value=&quot;5&quot;/&gt;&lt;property id=&quot;20300&quot; value=&quot;Diapositive 12&quot;/&gt;&lt;property id=&quot;20307&quot; value=&quot;292&quot;/&gt;&lt;/object&gt;&lt;object type=&quot;3&quot; unique_id=&quot;13638&quot;&gt;&lt;property id=&quot;20148&quot; value=&quot;5&quot;/&gt;&lt;property id=&quot;20300&quot; value=&quot;Diapositive 1&quot;/&gt;&lt;property id=&quot;20307&quot; value=&quot;293&quot;/&gt;&lt;/object&gt;&lt;/object&gt;&lt;/object&gt;&lt;/database&gt;"/>
  <p:tag name="SECTOMILLISECCONVERTED" val="1"/>
  <p:tag name="ISPRING_RESOURCE_PATHS_HASH_2" val="10412816a0e99f45c1916e92e385af9ee2348f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</TotalTime>
  <Words>475</Words>
  <Application>Microsoft Office PowerPoint</Application>
  <PresentationFormat>Grand écran</PresentationFormat>
  <Paragraphs>59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les-enjeux-environnementaux70</dc:title>
  <dc:creator>moi même</dc:creator>
  <cp:lastModifiedBy>stephane piglia</cp:lastModifiedBy>
  <cp:revision>265</cp:revision>
  <dcterms:created xsi:type="dcterms:W3CDTF">2019-05-18T12:08:02Z</dcterms:created>
  <dcterms:modified xsi:type="dcterms:W3CDTF">2025-09-06T14:54:45Z</dcterms:modified>
</cp:coreProperties>
</file>