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9" r:id="rId3"/>
    <p:sldId id="274" r:id="rId4"/>
    <p:sldId id="263" r:id="rId5"/>
    <p:sldId id="270" r:id="rId6"/>
    <p:sldId id="275" r:id="rId7"/>
    <p:sldId id="271" r:id="rId8"/>
    <p:sldId id="276" r:id="rId9"/>
    <p:sldId id="272" r:id="rId10"/>
    <p:sldId id="278" r:id="rId11"/>
    <p:sldId id="258" r:id="rId12"/>
    <p:sldId id="260" r:id="rId13"/>
    <p:sldId id="262" r:id="rId14"/>
    <p:sldId id="277" r:id="rId15"/>
  </p:sldIdLst>
  <p:sldSz cx="10080625" cy="5670550"/>
  <p:notesSz cx="7559675" cy="10691813"/>
  <p:custDataLst>
    <p:tags r:id="rId1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BDE0BCC-8A97-41DB-B57B-38DBED9385EC}" type="datetimeFigureOut">
              <a:rPr lang="fr-FR" smtClean="0"/>
              <a:t>16/02/2022</a:t>
            </a:fld>
            <a:endParaRPr lang="fr-FR"/>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36C8AA70-93B5-4678-BF9A-47AA97996577}" type="slidenum">
              <a:rPr lang="fr-FR" smtClean="0"/>
              <a:t>‹N°›</a:t>
            </a:fld>
            <a:endParaRPr lang="fr-FR"/>
          </a:p>
        </p:txBody>
      </p:sp>
    </p:spTree>
    <p:extLst>
      <p:ext uri="{BB962C8B-B14F-4D97-AF65-F5344CB8AC3E}">
        <p14:creationId xmlns:p14="http://schemas.microsoft.com/office/powerpoint/2010/main" val="189942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C8AA70-93B5-4678-BF9A-47AA97996577}" type="slidenum">
              <a:rPr lang="fr-FR" smtClean="0"/>
              <a:t>11</a:t>
            </a:fld>
            <a:endParaRPr lang="fr-FR"/>
          </a:p>
        </p:txBody>
      </p:sp>
    </p:spTree>
    <p:extLst>
      <p:ext uri="{BB962C8B-B14F-4D97-AF65-F5344CB8AC3E}">
        <p14:creationId xmlns:p14="http://schemas.microsoft.com/office/powerpoint/2010/main" val="280473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tIns="0" rIns="0" bIns="0" anchor="ctr">
            <a:spAutoFit/>
          </a:bodyPr>
          <a:lstStyle/>
          <a:p>
            <a:pPr algn="ctr"/>
            <a:endParaRPr lang="fr-FR" sz="4400" b="0" strike="noStrike" spc="-1">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tIns="0" rIns="0" bIns="0" anchor="ctr">
            <a:spAutoFit/>
          </a:bodyPr>
          <a:lstStyle/>
          <a:p>
            <a:pPr algn="ctr"/>
            <a:endParaRPr lang="fr-FR" sz="4400" b="0" strike="noStrike" spc="-1">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fr-FR" sz="3200" b="0" strike="noStrike" spc="-1">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fr-FR" sz="3200" b="0" strike="noStrike" spc="-1">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fr-FR" sz="3200" b="0" strike="noStrike" spc="-1">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tIns="0" rIns="0" bIns="0" anchor="ctr">
            <a:spAutoFit/>
          </a:bodyPr>
          <a:lstStyle/>
          <a:p>
            <a:pPr algn="ctr"/>
            <a:endParaRPr lang="fr-FR" sz="4400" b="0" strike="noStrike" spc="-1">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fr-FR" sz="3200" b="0" strike="noStrike" spc="-1">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fr-FR" sz="3200" b="0" strike="noStrike" spc="-1">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fr-FR" sz="3200" b="0" strike="noStrike" spc="-1">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fr-FR" sz="3200" b="0" strike="noStrike" spc="-1">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fr-FR" sz="3200" b="0" strike="noStrike" spc="-1">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802FE938-1586-4780-B61A-DD3B60BAB93C}" type="datetime1">
              <a:rPr lang="fr-FR" smtClean="0"/>
              <a:t>16/02/2022</a:t>
            </a:fld>
            <a:endParaRPr lang="en-US"/>
          </a:p>
        </p:txBody>
      </p:sp>
      <p:sp>
        <p:nvSpPr>
          <p:cNvPr id="5" name="Espace réservé du pied de page 4"/>
          <p:cNvSpPr>
            <a:spLocks noGrp="1"/>
          </p:cNvSpPr>
          <p:nvPr>
            <p:ph type="ftr" sz="quarter" idx="11"/>
          </p:nvPr>
        </p:nvSpPr>
        <p:spPr/>
        <p:txBody>
          <a:bodyPr rtlCol="0"/>
          <a:lstStyle/>
          <a:p>
            <a:pPr rtl="0"/>
            <a:endParaRPr lang="en-US"/>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130965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spAutoFit/>
          </a:bodyPr>
          <a:lstStyle/>
          <a:p>
            <a:pPr algn="ctr"/>
            <a:endParaRPr lang="fr-FR" sz="4400" b="0" strike="noStrike" spc="-1">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tIns="0" rIns="0" bIns="0" anchor="ctr">
            <a:spAutoFit/>
          </a:bodyPr>
          <a:lstStyle/>
          <a:p>
            <a:pPr algn="ctr"/>
            <a:endParaRPr lang="fr-FR" sz="4400" b="0" strike="noStrike" spc="-1">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tIns="0" rIns="0" bIns="0" anchor="ctr">
            <a:spAutoFit/>
          </a:bodyPr>
          <a:lstStyle/>
          <a:p>
            <a:pPr algn="ctr"/>
            <a:endParaRPr lang="fr-FR" sz="4400" b="0" strike="noStrike" spc="-1">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fr-FR" sz="3200" b="0" strike="noStrike" spc="-1">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tIns="0" rIns="0" bIns="0" anchor="ctr">
            <a:spAutoFit/>
          </a:bodyPr>
          <a:lstStyle/>
          <a:p>
            <a:pPr algn="ctr"/>
            <a:endParaRPr lang="fr-FR" sz="4400" b="0" strike="noStrike" spc="-1">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fr-FR" sz="3200" b="0" strike="noStrike" spc="-1">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fr-FR" sz="3200" b="0" strike="noStrike" spc="-1">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tIns="0" rIns="0" bIns="0" anchor="ctr">
            <a:spAutoFit/>
          </a:bodyPr>
          <a:lstStyle/>
          <a:p>
            <a:pPr algn="ctr"/>
            <a:endParaRPr lang="fr-FR" sz="4400" b="0" strike="noStrike" spc="-1">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fr-FR" sz="3200" b="0" strike="noStrike" spc="-1">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fr-FR" sz="3200" b="0" strike="noStrike" spc="-1">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tIns="0" rIns="0" bIns="0" anchor="ctr">
            <a:spAutoFit/>
          </a:bodyPr>
          <a:lstStyle/>
          <a:p>
            <a:pPr algn="ctr"/>
            <a:endParaRPr lang="fr-FR" sz="4400" b="0" strike="noStrike" spc="-1">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fr-FR" sz="3200" b="0" strike="noStrike" spc="-1">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fr-FR" sz="3200" b="0" strike="noStrike" spc="-1">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6"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
        <p:nvSpPr>
          <p:cNvPr id="2" name="PlaceHolder 3"/>
          <p:cNvSpPr>
            <a:spLocks noGrp="1"/>
          </p:cNvSpPr>
          <p:nvPr>
            <p:ph type="dt"/>
          </p:nvPr>
        </p:nvSpPr>
        <p:spPr>
          <a:xfrm>
            <a:off x="504000" y="5165280"/>
            <a:ext cx="2348280" cy="390600"/>
          </a:xfrm>
          <a:prstGeom prst="rect">
            <a:avLst/>
          </a:prstGeom>
        </p:spPr>
        <p:txBody>
          <a:bodyPr lIns="0" tIns="0" rIns="0" bIns="0">
            <a:noAutofit/>
          </a:bodyPr>
          <a:lstStyle/>
          <a:p>
            <a:r>
              <a:rPr lang="fr-FR" sz="1400" b="0" strike="noStrike" spc="-1">
                <a:latin typeface="Times New Roman"/>
              </a:rPr>
              <a:t>&lt;date/heure&gt;</a:t>
            </a:r>
          </a:p>
        </p:txBody>
      </p:sp>
      <p:sp>
        <p:nvSpPr>
          <p:cNvPr id="3" name="PlaceHolder 4"/>
          <p:cNvSpPr>
            <a:spLocks noGrp="1"/>
          </p:cNvSpPr>
          <p:nvPr>
            <p:ph type="ftr"/>
          </p:nvPr>
        </p:nvSpPr>
        <p:spPr>
          <a:xfrm>
            <a:off x="3447360" y="5165280"/>
            <a:ext cx="3195000" cy="390600"/>
          </a:xfrm>
          <a:prstGeom prst="rect">
            <a:avLst/>
          </a:prstGeom>
        </p:spPr>
        <p:txBody>
          <a:bodyPr lIns="0" tIns="0" rIns="0" bIns="0">
            <a:noAutofit/>
          </a:bodyPr>
          <a:lstStyle/>
          <a:p>
            <a:pPr algn="ctr"/>
            <a:r>
              <a:rPr lang="fr-FR" sz="1400" b="0" strike="noStrike" spc="-1">
                <a:latin typeface="Times New Roman"/>
              </a:rPr>
              <a:t>&lt;pied de page&gt;</a:t>
            </a:r>
          </a:p>
        </p:txBody>
      </p:sp>
      <p:sp>
        <p:nvSpPr>
          <p:cNvPr id="4" name="PlaceHolder 5"/>
          <p:cNvSpPr>
            <a:spLocks noGrp="1"/>
          </p:cNvSpPr>
          <p:nvPr>
            <p:ph type="sldNum"/>
          </p:nvPr>
        </p:nvSpPr>
        <p:spPr>
          <a:xfrm>
            <a:off x="7227360" y="5165280"/>
            <a:ext cx="2348280" cy="390600"/>
          </a:xfrm>
          <a:prstGeom prst="rect">
            <a:avLst/>
          </a:prstGeom>
        </p:spPr>
        <p:txBody>
          <a:bodyPr lIns="0" tIns="0" rIns="0" bIns="0">
            <a:noAutofit/>
          </a:bodyPr>
          <a:lstStyle/>
          <a:p>
            <a:pPr algn="r"/>
            <a:fld id="{8F465204-3DA6-4792-81D1-4832AB59C7CD}"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dan4kent.wordpress.com/2014/03/30/clic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hyperlink" Target="https://creativecommons.org/licenses/by-nc-sa/3.0/" TargetMode="External"/><Relationship Id="rId4" Type="http://schemas.openxmlformats.org/officeDocument/2006/relationships/hyperlink" Target="https://dan4kent.wordpress.com/2014/03/30/clic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1" name="TextShape 1"/>
          <p:cNvSpPr txBox="1"/>
          <p:nvPr/>
        </p:nvSpPr>
        <p:spPr>
          <a:xfrm>
            <a:off x="504492" y="201005"/>
            <a:ext cx="9071640" cy="615553"/>
          </a:xfrm>
          <a:prstGeom prst="rect">
            <a:avLst/>
          </a:prstGeom>
          <a:noFill/>
          <a:ln>
            <a:noFill/>
          </a:ln>
        </p:spPr>
        <p:txBody>
          <a:bodyPr lIns="0" tIns="0" rIns="0" bIns="0" anchor="ctr">
            <a:spAutoFit/>
          </a:bodyPr>
          <a:lstStyle/>
          <a:p>
            <a:pPr algn="ctr"/>
            <a:r>
              <a:rPr lang="fr-FR" sz="4000" b="0" u="sng" strike="noStrike" spc="-1" dirty="0">
                <a:latin typeface="Arial"/>
              </a:rPr>
              <a:t>Définition du besoin (2</a:t>
            </a:r>
            <a:r>
              <a:rPr lang="fr-FR" sz="4000" b="0" u="sng" strike="noStrike" spc="-1" baseline="30000" dirty="0">
                <a:latin typeface="Arial"/>
              </a:rPr>
              <a:t>ème</a:t>
            </a:r>
            <a:r>
              <a:rPr lang="fr-FR" sz="4000" b="0" u="sng" strike="noStrike" spc="-1" dirty="0">
                <a:latin typeface="Arial"/>
              </a:rPr>
              <a:t> partie)</a:t>
            </a:r>
          </a:p>
        </p:txBody>
      </p:sp>
      <p:pic>
        <p:nvPicPr>
          <p:cNvPr id="6" name="Image 5">
            <a:extLst>
              <a:ext uri="{FF2B5EF4-FFF2-40B4-BE49-F238E27FC236}">
                <a16:creationId xmlns:a16="http://schemas.microsoft.com/office/drawing/2014/main" id="{FF11C078-43D4-42BC-BC1A-F23474FEC0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7943" y="2076360"/>
            <a:ext cx="2242185" cy="1607185"/>
          </a:xfrm>
          <a:prstGeom prst="rect">
            <a:avLst/>
          </a:prstGeom>
          <a:noFill/>
          <a:ln>
            <a:noFill/>
          </a:ln>
        </p:spPr>
      </p:pic>
      <p:sp>
        <p:nvSpPr>
          <p:cNvPr id="3" name="Bulle narrative : rectangle à coins arrondis 2">
            <a:extLst>
              <a:ext uri="{FF2B5EF4-FFF2-40B4-BE49-F238E27FC236}">
                <a16:creationId xmlns:a16="http://schemas.microsoft.com/office/drawing/2014/main" id="{4E2F996C-1A21-47B0-8A82-0ECFD811F445}"/>
              </a:ext>
            </a:extLst>
          </p:cNvPr>
          <p:cNvSpPr/>
          <p:nvPr/>
        </p:nvSpPr>
        <p:spPr>
          <a:xfrm>
            <a:off x="684697" y="829342"/>
            <a:ext cx="8002103" cy="1079303"/>
          </a:xfrm>
          <a:prstGeom prst="wedgeRoundRectCallout">
            <a:avLst>
              <a:gd name="adj1" fmla="val 7385"/>
              <a:gd name="adj2" fmla="val 888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strike="noStrike" spc="-1" dirty="0">
                <a:latin typeface="Bahnschrift Light SemiCondensed"/>
              </a:rPr>
              <a:t>Grâce aux méthodes (Bête à cornes et QQOQCPC), nous avons défini la fonction d’usage de l’objet </a:t>
            </a:r>
            <a:r>
              <a:rPr lang="fr-FR" spc="-1" dirty="0">
                <a:latin typeface="Bahnschrift Light SemiCondensed"/>
              </a:rPr>
              <a:t>que l’on souhaite réaliser.</a:t>
            </a:r>
          </a:p>
          <a:p>
            <a:pPr algn="ctr"/>
            <a:r>
              <a:rPr lang="fr-FR" sz="1800" b="0" strike="noStrike" spc="-1" dirty="0">
                <a:latin typeface="Bahnschrift Light SemiCondensed"/>
              </a:rPr>
              <a:t>On a aussi obtenu des informations précises sur la demande du client.</a:t>
            </a:r>
          </a:p>
          <a:p>
            <a:pPr algn="ctr"/>
            <a:endParaRPr lang="fr-FR" dirty="0"/>
          </a:p>
        </p:txBody>
      </p:sp>
      <p:sp>
        <p:nvSpPr>
          <p:cNvPr id="5" name="Bulle narrative : rectangle à coins arrondis 4">
            <a:extLst>
              <a:ext uri="{FF2B5EF4-FFF2-40B4-BE49-F238E27FC236}">
                <a16:creationId xmlns:a16="http://schemas.microsoft.com/office/drawing/2014/main" id="{8C8AB979-CC2B-406F-BF81-3DD87B32D1FE}"/>
              </a:ext>
            </a:extLst>
          </p:cNvPr>
          <p:cNvSpPr/>
          <p:nvPr/>
        </p:nvSpPr>
        <p:spPr>
          <a:xfrm>
            <a:off x="2290757" y="4391627"/>
            <a:ext cx="7561385" cy="1079303"/>
          </a:xfrm>
          <a:prstGeom prst="wedgeRoundRectCallout">
            <a:avLst>
              <a:gd name="adj1" fmla="val -20367"/>
              <a:gd name="adj2" fmla="val -1061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strike="noStrike" spc="-1" dirty="0">
                <a:solidFill>
                  <a:schemeClr val="tx1"/>
                </a:solidFill>
                <a:latin typeface="Bahnschrift Light SemiCondensed"/>
              </a:rPr>
              <a:t>La deuxième partie consiste à  définir toutes </a:t>
            </a:r>
            <a:r>
              <a:rPr lang="fr-FR" sz="1800" b="0" strike="noStrike" spc="-1" dirty="0">
                <a:solidFill>
                  <a:schemeClr val="tx1"/>
                </a:solidFill>
                <a:highlight>
                  <a:srgbClr val="00FF00"/>
                </a:highlight>
                <a:latin typeface="Bahnschrift Light SemiCondensed"/>
              </a:rPr>
              <a:t>les contraintes </a:t>
            </a:r>
            <a:r>
              <a:rPr lang="fr-FR" sz="1800" b="0" strike="noStrike" spc="-1" dirty="0">
                <a:solidFill>
                  <a:schemeClr val="tx1"/>
                </a:solidFill>
                <a:latin typeface="Bahnschrift Light SemiCondensed"/>
              </a:rPr>
              <a:t>que vous allez devoir vous imposer afin de trouver, par la suite, les bonnes solutions techniques.</a:t>
            </a:r>
          </a:p>
          <a:p>
            <a:pPr algn="ctr"/>
            <a:endParaRPr lang="fr-FR" dirty="0"/>
          </a:p>
        </p:txBody>
      </p:sp>
      <p:pic>
        <p:nvPicPr>
          <p:cNvPr id="7" name="Image 6">
            <a:extLst>
              <a:ext uri="{FF2B5EF4-FFF2-40B4-BE49-F238E27FC236}">
                <a16:creationId xmlns:a16="http://schemas.microsoft.com/office/drawing/2014/main" id="{5E22C715-06F9-41CA-8C1D-112509F52CB1}"/>
              </a:ext>
            </a:extLst>
          </p:cNvPr>
          <p:cNvPicPr/>
          <p:nvPr/>
        </p:nvPicPr>
        <p:blipFill>
          <a:blip r:embed="rId4"/>
          <a:stretch/>
        </p:blipFill>
        <p:spPr>
          <a:xfrm>
            <a:off x="274389" y="2453960"/>
            <a:ext cx="2242185" cy="1014868"/>
          </a:xfrm>
          <a:prstGeom prst="rect">
            <a:avLst/>
          </a:prstGeom>
          <a:ln>
            <a:noFill/>
          </a:ln>
        </p:spPr>
      </p:pic>
      <p:graphicFrame>
        <p:nvGraphicFramePr>
          <p:cNvPr id="8" name="Tableau 3">
            <a:extLst>
              <a:ext uri="{FF2B5EF4-FFF2-40B4-BE49-F238E27FC236}">
                <a16:creationId xmlns:a16="http://schemas.microsoft.com/office/drawing/2014/main" id="{FB56EBF8-7C4A-4712-9C51-3B7DC2E5A13E}"/>
              </a:ext>
            </a:extLst>
          </p:cNvPr>
          <p:cNvGraphicFramePr>
            <a:graphicFrameLocks noGrp="1"/>
          </p:cNvGraphicFramePr>
          <p:nvPr>
            <p:extLst>
              <p:ext uri="{D42A27DB-BD31-4B8C-83A1-F6EECF244321}">
                <p14:modId xmlns:p14="http://schemas.microsoft.com/office/powerpoint/2010/main" val="1460434246"/>
              </p:ext>
            </p:extLst>
          </p:nvPr>
        </p:nvGraphicFramePr>
        <p:xfrm>
          <a:off x="6607057" y="2007136"/>
          <a:ext cx="3199179" cy="2286000"/>
        </p:xfrm>
        <a:graphic>
          <a:graphicData uri="http://schemas.openxmlformats.org/drawingml/2006/table">
            <a:tbl>
              <a:tblPr firstRow="1" bandRow="1">
                <a:tableStyleId>{5C22544A-7EE6-4342-B048-85BDC9FD1C3A}</a:tableStyleId>
              </a:tblPr>
              <a:tblGrid>
                <a:gridCol w="727907">
                  <a:extLst>
                    <a:ext uri="{9D8B030D-6E8A-4147-A177-3AD203B41FA5}">
                      <a16:colId xmlns:a16="http://schemas.microsoft.com/office/drawing/2014/main" val="829072174"/>
                    </a:ext>
                  </a:extLst>
                </a:gridCol>
                <a:gridCol w="2471272">
                  <a:extLst>
                    <a:ext uri="{9D8B030D-6E8A-4147-A177-3AD203B41FA5}">
                      <a16:colId xmlns:a16="http://schemas.microsoft.com/office/drawing/2014/main" val="1466537654"/>
                    </a:ext>
                  </a:extLst>
                </a:gridCol>
              </a:tblGrid>
              <a:tr h="206349">
                <a:tc>
                  <a:txBody>
                    <a:bodyPr/>
                    <a:lstStyle/>
                    <a:p>
                      <a:pPr algn="ctr"/>
                      <a:r>
                        <a:rPr lang="fr-FR" sz="900" dirty="0"/>
                        <a:t>Q</a:t>
                      </a:r>
                    </a:p>
                  </a:txBody>
                  <a:tcPr/>
                </a:tc>
                <a:tc>
                  <a:txBody>
                    <a:bodyPr/>
                    <a:lstStyle/>
                    <a:p>
                      <a:pPr algn="ctr"/>
                      <a:r>
                        <a:rPr lang="fr-FR" sz="900" dirty="0"/>
                        <a:t>Quel est le projet ? Quels sont les objectifs ?</a:t>
                      </a:r>
                    </a:p>
                  </a:txBody>
                  <a:tcPr/>
                </a:tc>
                <a:extLst>
                  <a:ext uri="{0D108BD9-81ED-4DB2-BD59-A6C34878D82A}">
                    <a16:rowId xmlns:a16="http://schemas.microsoft.com/office/drawing/2014/main" val="3067697723"/>
                  </a:ext>
                </a:extLst>
              </a:tr>
              <a:tr h="180198">
                <a:tc>
                  <a:txBody>
                    <a:bodyPr/>
                    <a:lstStyle/>
                    <a:p>
                      <a:pPr algn="ctr"/>
                      <a:r>
                        <a:rPr lang="fr-FR" sz="900" dirty="0"/>
                        <a:t>Q</a:t>
                      </a:r>
                    </a:p>
                  </a:txBody>
                  <a:tcPr/>
                </a:tc>
                <a:tc>
                  <a:txBody>
                    <a:bodyPr/>
                    <a:lstStyle/>
                    <a:p>
                      <a:pPr algn="ctr"/>
                      <a:r>
                        <a:rPr lang="fr-FR" sz="900" dirty="0"/>
                        <a:t>Qui est le client ? Qui sont les utilisateurs ?</a:t>
                      </a:r>
                    </a:p>
                  </a:txBody>
                  <a:tcPr/>
                </a:tc>
                <a:extLst>
                  <a:ext uri="{0D108BD9-81ED-4DB2-BD59-A6C34878D82A}">
                    <a16:rowId xmlns:a16="http://schemas.microsoft.com/office/drawing/2014/main" val="248609902"/>
                  </a:ext>
                </a:extLst>
              </a:tr>
              <a:tr h="180198">
                <a:tc>
                  <a:txBody>
                    <a:bodyPr/>
                    <a:lstStyle/>
                    <a:p>
                      <a:pPr algn="ctr"/>
                      <a:r>
                        <a:rPr lang="fr-FR" sz="900" dirty="0"/>
                        <a:t>O</a:t>
                      </a:r>
                    </a:p>
                  </a:txBody>
                  <a:tcPr/>
                </a:tc>
                <a:tc>
                  <a:txBody>
                    <a:bodyPr/>
                    <a:lstStyle/>
                    <a:p>
                      <a:pPr algn="ctr"/>
                      <a:r>
                        <a:rPr lang="fr-FR" sz="900" dirty="0"/>
                        <a:t>Où aura lieu le projet ?</a:t>
                      </a:r>
                    </a:p>
                  </a:txBody>
                  <a:tcPr/>
                </a:tc>
                <a:extLst>
                  <a:ext uri="{0D108BD9-81ED-4DB2-BD59-A6C34878D82A}">
                    <a16:rowId xmlns:a16="http://schemas.microsoft.com/office/drawing/2014/main" val="4224783623"/>
                  </a:ext>
                </a:extLst>
              </a:tr>
              <a:tr h="288317">
                <a:tc>
                  <a:txBody>
                    <a:bodyPr/>
                    <a:lstStyle/>
                    <a:p>
                      <a:pPr algn="ctr"/>
                      <a:r>
                        <a:rPr lang="fr-FR" sz="900" dirty="0"/>
                        <a:t>Q</a:t>
                      </a:r>
                    </a:p>
                  </a:txBody>
                  <a:tcPr/>
                </a:tc>
                <a:tc>
                  <a:txBody>
                    <a:bodyPr/>
                    <a:lstStyle/>
                    <a:p>
                      <a:pPr algn="ctr"/>
                      <a:r>
                        <a:rPr lang="fr-FR" sz="900" dirty="0"/>
                        <a:t>Quelle est la date de livraison ? Combien de temps va-t-il durer ?</a:t>
                      </a:r>
                    </a:p>
                  </a:txBody>
                  <a:tcPr/>
                </a:tc>
                <a:extLst>
                  <a:ext uri="{0D108BD9-81ED-4DB2-BD59-A6C34878D82A}">
                    <a16:rowId xmlns:a16="http://schemas.microsoft.com/office/drawing/2014/main" val="2054175969"/>
                  </a:ext>
                </a:extLst>
              </a:tr>
              <a:tr h="288317">
                <a:tc>
                  <a:txBody>
                    <a:bodyPr/>
                    <a:lstStyle/>
                    <a:p>
                      <a:pPr algn="ctr"/>
                      <a:r>
                        <a:rPr lang="fr-FR" sz="900" dirty="0"/>
                        <a:t>C</a:t>
                      </a:r>
                    </a:p>
                  </a:txBody>
                  <a:tcPr/>
                </a:tc>
                <a:tc>
                  <a:txBody>
                    <a:bodyPr/>
                    <a:lstStyle/>
                    <a:p>
                      <a:pPr algn="ctr"/>
                      <a:r>
                        <a:rPr lang="fr-FR" sz="900" dirty="0"/>
                        <a:t>Comment allons nous procéder ? </a:t>
                      </a:r>
                    </a:p>
                    <a:p>
                      <a:pPr algn="ctr"/>
                      <a:endParaRPr lang="fr-FR" sz="900" dirty="0"/>
                    </a:p>
                  </a:txBody>
                  <a:tcPr/>
                </a:tc>
                <a:extLst>
                  <a:ext uri="{0D108BD9-81ED-4DB2-BD59-A6C34878D82A}">
                    <a16:rowId xmlns:a16="http://schemas.microsoft.com/office/drawing/2014/main" val="1653682768"/>
                  </a:ext>
                </a:extLst>
              </a:tr>
              <a:tr h="288317">
                <a:tc>
                  <a:txBody>
                    <a:bodyPr/>
                    <a:lstStyle/>
                    <a:p>
                      <a:pPr algn="ctr"/>
                      <a:r>
                        <a:rPr lang="fr-FR" sz="900" dirty="0"/>
                        <a:t>P</a:t>
                      </a:r>
                    </a:p>
                  </a:txBody>
                  <a:tcPr/>
                </a:tc>
                <a:tc>
                  <a:txBody>
                    <a:bodyPr/>
                    <a:lstStyle/>
                    <a:p>
                      <a:pPr algn="ctr"/>
                      <a:r>
                        <a:rPr lang="fr-FR" sz="900" dirty="0"/>
                        <a:t>Pourquoi le projet est-il lancer ? Pour quelle raison ?</a:t>
                      </a:r>
                    </a:p>
                  </a:txBody>
                  <a:tcPr/>
                </a:tc>
                <a:extLst>
                  <a:ext uri="{0D108BD9-81ED-4DB2-BD59-A6C34878D82A}">
                    <a16:rowId xmlns:a16="http://schemas.microsoft.com/office/drawing/2014/main" val="2213434671"/>
                  </a:ext>
                </a:extLst>
              </a:tr>
              <a:tr h="288317">
                <a:tc>
                  <a:txBody>
                    <a:bodyPr/>
                    <a:lstStyle/>
                    <a:p>
                      <a:pPr algn="ctr"/>
                      <a:r>
                        <a:rPr lang="fr-FR" sz="900" dirty="0"/>
                        <a:t>C</a:t>
                      </a:r>
                    </a:p>
                  </a:txBody>
                  <a:tcPr/>
                </a:tc>
                <a:tc>
                  <a:txBody>
                    <a:bodyPr/>
                    <a:lstStyle/>
                    <a:p>
                      <a:pPr algn="ctr"/>
                      <a:r>
                        <a:rPr lang="fr-FR" sz="900" dirty="0"/>
                        <a:t>Combien : Quel budget avons-nous à notre disposition ?</a:t>
                      </a:r>
                    </a:p>
                  </a:txBody>
                  <a:tcPr/>
                </a:tc>
                <a:extLst>
                  <a:ext uri="{0D108BD9-81ED-4DB2-BD59-A6C34878D82A}">
                    <a16:rowId xmlns:a16="http://schemas.microsoft.com/office/drawing/2014/main" val="1402176759"/>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445477" y="210563"/>
            <a:ext cx="9432000" cy="706432"/>
          </a:xfrm>
          <a:prstGeom prst="rect">
            <a:avLst/>
          </a:prstGeom>
          <a:noFill/>
          <a:ln>
            <a:noFill/>
          </a:ln>
        </p:spPr>
        <p:txBody>
          <a:bodyPr lIns="90000" tIns="45000" rIns="90000" bIns="45000">
            <a:spAutoFit/>
          </a:bodyPr>
          <a:lstStyle/>
          <a:p>
            <a:pPr algn="ctr"/>
            <a:r>
              <a:rPr lang="fr-FR" sz="4000" u="sng" spc="-1" dirty="0"/>
              <a:t>Exemple :  le store</a:t>
            </a:r>
            <a:endParaRPr lang="fr-FR" sz="4000" u="sng" strike="noStrike" spc="-1" dirty="0"/>
          </a:p>
        </p:txBody>
      </p:sp>
      <p:sp>
        <p:nvSpPr>
          <p:cNvPr id="4" name="Organigramme : Document 3">
            <a:extLst>
              <a:ext uri="{FF2B5EF4-FFF2-40B4-BE49-F238E27FC236}">
                <a16:creationId xmlns:a16="http://schemas.microsoft.com/office/drawing/2014/main" id="{B98E0DA5-4931-4257-A013-1242C7494EBB}"/>
              </a:ext>
            </a:extLst>
          </p:cNvPr>
          <p:cNvSpPr/>
          <p:nvPr/>
        </p:nvSpPr>
        <p:spPr>
          <a:xfrm>
            <a:off x="316523" y="3024554"/>
            <a:ext cx="6447691" cy="2645996"/>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Un client souhaite faire appel à vos services afin de créer un système qui doit permettre de protéger la terrasse des rayons du soleil.</a:t>
            </a:r>
          </a:p>
          <a:p>
            <a:pPr algn="ctr"/>
            <a:r>
              <a:rPr lang="fr-FR" sz="1600" dirty="0">
                <a:solidFill>
                  <a:schemeClr val="tx1"/>
                </a:solidFill>
              </a:rPr>
              <a:t>Ce système devra fonctionner automatiquement. Il devra donc être alimenté en énergie. La toile devra se dérouler à partir d’un certain taux de luminosité. En cas de panne d’électricité, le système devra pouvoir être commandé manuellement. Si le vent est trop fort, la toile ne doit pas de dérouler.</a:t>
            </a:r>
            <a:endParaRPr lang="fr-FR" sz="1600" dirty="0">
              <a:solidFill>
                <a:srgbClr val="FF0000"/>
              </a:solidFill>
            </a:endParaRPr>
          </a:p>
        </p:txBody>
      </p:sp>
      <p:sp>
        <p:nvSpPr>
          <p:cNvPr id="2" name="ZoneTexte 1">
            <a:extLst>
              <a:ext uri="{FF2B5EF4-FFF2-40B4-BE49-F238E27FC236}">
                <a16:creationId xmlns:a16="http://schemas.microsoft.com/office/drawing/2014/main" id="{2E452AB9-50EF-4780-8F31-751817009AA1}"/>
              </a:ext>
            </a:extLst>
          </p:cNvPr>
          <p:cNvSpPr txBox="1"/>
          <p:nvPr/>
        </p:nvSpPr>
        <p:spPr>
          <a:xfrm>
            <a:off x="445477" y="949569"/>
            <a:ext cx="9050215" cy="1477328"/>
          </a:xfrm>
          <a:prstGeom prst="rect">
            <a:avLst/>
          </a:prstGeom>
          <a:noFill/>
        </p:spPr>
        <p:txBody>
          <a:bodyPr wrap="square" rtlCol="0">
            <a:spAutoFit/>
          </a:bodyPr>
          <a:lstStyle/>
          <a:p>
            <a:r>
              <a:rPr lang="fr-FR" dirty="0"/>
              <a:t>Vous allez devoir analyser le besoin du client en définissant la fonction d’usage de l’objet à concevoir et en identifiant toutes les contraintes qu’il faudra respecter lors de la conception de celui-ci. Pour analyser ce besoin, vous allez utiliser l’outil « Bête à corne » et pieuvre. Après avoir utilisé la méthode QQOQCPC, voici les informations recensées en questionnant le client.</a:t>
            </a:r>
          </a:p>
        </p:txBody>
      </p:sp>
      <p:pic>
        <p:nvPicPr>
          <p:cNvPr id="6" name="Image 5">
            <a:extLst>
              <a:ext uri="{FF2B5EF4-FFF2-40B4-BE49-F238E27FC236}">
                <a16:creationId xmlns:a16="http://schemas.microsoft.com/office/drawing/2014/main" id="{FC03B121-3911-426C-8EB7-395DA26E98F2}"/>
              </a:ext>
            </a:extLst>
          </p:cNvPr>
          <p:cNvPicPr>
            <a:picLocks noChangeAspect="1"/>
          </p:cNvPicPr>
          <p:nvPr/>
        </p:nvPicPr>
        <p:blipFill rotWithShape="1">
          <a:blip r:embed="rId2"/>
          <a:srcRect l="35652" t="44635" r="54239" b="35258"/>
          <a:stretch/>
        </p:blipFill>
        <p:spPr>
          <a:xfrm>
            <a:off x="7256585" y="2770153"/>
            <a:ext cx="2083492" cy="2329926"/>
          </a:xfrm>
          <a:prstGeom prst="rect">
            <a:avLst/>
          </a:prstGeom>
        </p:spPr>
      </p:pic>
    </p:spTree>
    <p:extLst>
      <p:ext uri="{BB962C8B-B14F-4D97-AF65-F5344CB8AC3E}">
        <p14:creationId xmlns:p14="http://schemas.microsoft.com/office/powerpoint/2010/main" val="4070212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223FA21-E5E0-48EA-AACF-7F6CE8A4607F}"/>
              </a:ext>
            </a:extLst>
          </p:cNvPr>
          <p:cNvSpPr>
            <a:spLocks noGrp="1"/>
          </p:cNvSpPr>
          <p:nvPr>
            <p:ph type="dt" sz="half" idx="10"/>
          </p:nvPr>
        </p:nvSpPr>
        <p:spPr/>
        <p:txBody>
          <a:bodyPr/>
          <a:lstStyle/>
          <a:p>
            <a:pPr rtl="0"/>
            <a:fld id="{802FE938-1586-4780-B61A-DD3B60BAB93C}" type="datetime1">
              <a:rPr lang="fr-FR" smtClean="0"/>
              <a:t>16/02/2022</a:t>
            </a:fld>
            <a:endParaRPr lang="en-US"/>
          </a:p>
        </p:txBody>
      </p:sp>
      <p:sp>
        <p:nvSpPr>
          <p:cNvPr id="5" name="Titre 1">
            <a:extLst>
              <a:ext uri="{FF2B5EF4-FFF2-40B4-BE49-F238E27FC236}">
                <a16:creationId xmlns:a16="http://schemas.microsoft.com/office/drawing/2014/main" id="{3CBD3296-1EB1-432C-8478-0304D9F9B665}"/>
              </a:ext>
            </a:extLst>
          </p:cNvPr>
          <p:cNvSpPr txBox="1">
            <a:spLocks/>
          </p:cNvSpPr>
          <p:nvPr/>
        </p:nvSpPr>
        <p:spPr>
          <a:xfrm>
            <a:off x="504001" y="378123"/>
            <a:ext cx="9308214" cy="1057370"/>
          </a:xfrm>
          <a:prstGeom prst="rect">
            <a:avLst/>
          </a:prstGeom>
          <a:solidFill>
            <a:schemeClr val="bg1"/>
          </a:solidFill>
        </p:spPr>
        <p:txBody>
          <a:bodyPr vert="horz" lIns="75605" tIns="37802" rIns="75605" bIns="37802" rtlCol="0" anchor="ct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fr-FR" dirty="0">
                <a:solidFill>
                  <a:schemeClr val="tx1"/>
                </a:solidFill>
              </a:rPr>
              <a:t>J</a:t>
            </a:r>
            <a:r>
              <a:rPr lang="fr" dirty="0">
                <a:solidFill>
                  <a:schemeClr val="tx1"/>
                </a:solidFill>
              </a:rPr>
              <a:t>’identifie la fonction principale de l’objet</a:t>
            </a:r>
          </a:p>
        </p:txBody>
      </p:sp>
      <p:pic>
        <p:nvPicPr>
          <p:cNvPr id="7" name="Image 6">
            <a:extLst>
              <a:ext uri="{FF2B5EF4-FFF2-40B4-BE49-F238E27FC236}">
                <a16:creationId xmlns:a16="http://schemas.microsoft.com/office/drawing/2014/main" id="{14FA218C-88E6-4106-BB46-21296C54E559}"/>
              </a:ext>
            </a:extLst>
          </p:cNvPr>
          <p:cNvPicPr>
            <a:picLocks noChangeAspect="1"/>
          </p:cNvPicPr>
          <p:nvPr/>
        </p:nvPicPr>
        <p:blipFill rotWithShape="1">
          <a:blip r:embed="rId3"/>
          <a:srcRect l="35652" t="44635" r="54239" b="35258"/>
          <a:stretch/>
        </p:blipFill>
        <p:spPr>
          <a:xfrm>
            <a:off x="7284914" y="1974586"/>
            <a:ext cx="2214409" cy="2476328"/>
          </a:xfrm>
          <a:prstGeom prst="rect">
            <a:avLst/>
          </a:prstGeom>
        </p:spPr>
      </p:pic>
      <p:pic>
        <p:nvPicPr>
          <p:cNvPr id="10" name="Image 9">
            <a:extLst>
              <a:ext uri="{FF2B5EF4-FFF2-40B4-BE49-F238E27FC236}">
                <a16:creationId xmlns:a16="http://schemas.microsoft.com/office/drawing/2014/main" id="{D4BC1466-DB31-4695-89CA-3C39374703AB}"/>
              </a:ext>
            </a:extLst>
          </p:cNvPr>
          <p:cNvPicPr>
            <a:picLocks noChangeAspect="1"/>
          </p:cNvPicPr>
          <p:nvPr/>
        </p:nvPicPr>
        <p:blipFill rotWithShape="1">
          <a:blip r:embed="rId4"/>
          <a:srcRect l="23586" t="39415" r="31305" b="23659"/>
          <a:stretch/>
        </p:blipFill>
        <p:spPr>
          <a:xfrm>
            <a:off x="1116338" y="1918846"/>
            <a:ext cx="5689746" cy="2618655"/>
          </a:xfrm>
          <a:prstGeom prst="rect">
            <a:avLst/>
          </a:prstGeom>
        </p:spPr>
      </p:pic>
      <p:sp>
        <p:nvSpPr>
          <p:cNvPr id="2" name="Rectangle 1">
            <a:extLst>
              <a:ext uri="{FF2B5EF4-FFF2-40B4-BE49-F238E27FC236}">
                <a16:creationId xmlns:a16="http://schemas.microsoft.com/office/drawing/2014/main" id="{53865587-2784-4A41-B540-B6CEB4C5E544}"/>
              </a:ext>
            </a:extLst>
          </p:cNvPr>
          <p:cNvSpPr/>
          <p:nvPr/>
        </p:nvSpPr>
        <p:spPr>
          <a:xfrm>
            <a:off x="1678140" y="2192215"/>
            <a:ext cx="1037188" cy="410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5D16D92-0283-443A-91AF-83B558A8A7BB}"/>
              </a:ext>
            </a:extLst>
          </p:cNvPr>
          <p:cNvSpPr/>
          <p:nvPr/>
        </p:nvSpPr>
        <p:spPr>
          <a:xfrm>
            <a:off x="5204670" y="2192215"/>
            <a:ext cx="1037188" cy="410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59F66F0-6F29-49AD-8FB7-AFD726996171}"/>
              </a:ext>
            </a:extLst>
          </p:cNvPr>
          <p:cNvSpPr/>
          <p:nvPr/>
        </p:nvSpPr>
        <p:spPr>
          <a:xfrm>
            <a:off x="3319371" y="3552092"/>
            <a:ext cx="1217460" cy="410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84CD0B6-A604-4D3D-9640-3775BD994B89}"/>
              </a:ext>
            </a:extLst>
          </p:cNvPr>
          <p:cNvSpPr/>
          <p:nvPr/>
        </p:nvSpPr>
        <p:spPr>
          <a:xfrm>
            <a:off x="2333686" y="4209589"/>
            <a:ext cx="3527852" cy="410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552AD1A-1199-4BC4-B5D3-3B6D79FC944D}"/>
              </a:ext>
            </a:extLst>
          </p:cNvPr>
          <p:cNvSpPr txBox="1"/>
          <p:nvPr/>
        </p:nvSpPr>
        <p:spPr>
          <a:xfrm>
            <a:off x="879231" y="1629508"/>
            <a:ext cx="2590800" cy="369332"/>
          </a:xfrm>
          <a:prstGeom prst="rect">
            <a:avLst/>
          </a:prstGeom>
          <a:noFill/>
        </p:spPr>
        <p:txBody>
          <a:bodyPr wrap="square" rtlCol="0">
            <a:spAutoFit/>
          </a:bodyPr>
          <a:lstStyle/>
          <a:p>
            <a:r>
              <a:rPr lang="fr-FR" dirty="0"/>
              <a:t>A qui rend-il service ?</a:t>
            </a:r>
          </a:p>
        </p:txBody>
      </p:sp>
      <p:sp>
        <p:nvSpPr>
          <p:cNvPr id="13" name="ZoneTexte 12">
            <a:extLst>
              <a:ext uri="{FF2B5EF4-FFF2-40B4-BE49-F238E27FC236}">
                <a16:creationId xmlns:a16="http://schemas.microsoft.com/office/drawing/2014/main" id="{D60ACDC8-21BE-4848-82D2-74A61BCDD5BB}"/>
              </a:ext>
            </a:extLst>
          </p:cNvPr>
          <p:cNvSpPr txBox="1"/>
          <p:nvPr/>
        </p:nvSpPr>
        <p:spPr>
          <a:xfrm>
            <a:off x="4694114" y="1549514"/>
            <a:ext cx="2590800" cy="369332"/>
          </a:xfrm>
          <a:prstGeom prst="rect">
            <a:avLst/>
          </a:prstGeom>
          <a:noFill/>
        </p:spPr>
        <p:txBody>
          <a:bodyPr wrap="square" rtlCol="0">
            <a:spAutoFit/>
          </a:bodyPr>
          <a:lstStyle/>
          <a:p>
            <a:r>
              <a:rPr lang="fr-FR" dirty="0"/>
              <a:t>Sur quoi agit-il  ?</a:t>
            </a:r>
          </a:p>
        </p:txBody>
      </p:sp>
      <p:sp>
        <p:nvSpPr>
          <p:cNvPr id="14" name="ZoneTexte 13">
            <a:extLst>
              <a:ext uri="{FF2B5EF4-FFF2-40B4-BE49-F238E27FC236}">
                <a16:creationId xmlns:a16="http://schemas.microsoft.com/office/drawing/2014/main" id="{30EA3FAC-F0C1-4745-9397-DD742F4BD78F}"/>
              </a:ext>
            </a:extLst>
          </p:cNvPr>
          <p:cNvSpPr txBox="1"/>
          <p:nvPr/>
        </p:nvSpPr>
        <p:spPr>
          <a:xfrm>
            <a:off x="2852280" y="3895888"/>
            <a:ext cx="2590800" cy="369332"/>
          </a:xfrm>
          <a:prstGeom prst="rect">
            <a:avLst/>
          </a:prstGeom>
          <a:noFill/>
        </p:spPr>
        <p:txBody>
          <a:bodyPr wrap="square" rtlCol="0">
            <a:spAutoFit/>
          </a:bodyPr>
          <a:lstStyle/>
          <a:p>
            <a:r>
              <a:rPr lang="fr-FR" dirty="0"/>
              <a:t>Dans quel but  ?</a:t>
            </a:r>
          </a:p>
        </p:txBody>
      </p:sp>
    </p:spTree>
    <p:extLst>
      <p:ext uri="{BB962C8B-B14F-4D97-AF65-F5344CB8AC3E}">
        <p14:creationId xmlns:p14="http://schemas.microsoft.com/office/powerpoint/2010/main" val="740297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CBD3296-1EB1-432C-8478-0304D9F9B665}"/>
              </a:ext>
            </a:extLst>
          </p:cNvPr>
          <p:cNvSpPr txBox="1">
            <a:spLocks/>
          </p:cNvSpPr>
          <p:nvPr/>
        </p:nvSpPr>
        <p:spPr>
          <a:xfrm>
            <a:off x="504000" y="304162"/>
            <a:ext cx="9587551" cy="1057370"/>
          </a:xfrm>
          <a:prstGeom prst="rect">
            <a:avLst/>
          </a:prstGeom>
          <a:solidFill>
            <a:schemeClr val="bg1"/>
          </a:solidFill>
        </p:spPr>
        <p:txBody>
          <a:bodyPr vert="horz" lIns="75605" tIns="37802" rIns="75605" bIns="37802" rtlCol="0" anchor="ct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fr" dirty="0">
                <a:solidFill>
                  <a:schemeClr val="tx1"/>
                </a:solidFill>
              </a:rPr>
              <a:t>Je recense les comptraintes imposées par le client en utilisant la pieuvre</a:t>
            </a:r>
          </a:p>
        </p:txBody>
      </p:sp>
      <p:pic>
        <p:nvPicPr>
          <p:cNvPr id="7" name="Image 6">
            <a:extLst>
              <a:ext uri="{FF2B5EF4-FFF2-40B4-BE49-F238E27FC236}">
                <a16:creationId xmlns:a16="http://schemas.microsoft.com/office/drawing/2014/main" id="{14FA218C-88E6-4106-BB46-21296C54E559}"/>
              </a:ext>
            </a:extLst>
          </p:cNvPr>
          <p:cNvPicPr>
            <a:picLocks noChangeAspect="1"/>
          </p:cNvPicPr>
          <p:nvPr/>
        </p:nvPicPr>
        <p:blipFill rotWithShape="1">
          <a:blip r:embed="rId2"/>
          <a:srcRect l="35652" t="44635" r="54239" b="35258"/>
          <a:stretch/>
        </p:blipFill>
        <p:spPr>
          <a:xfrm>
            <a:off x="7284914" y="1974586"/>
            <a:ext cx="2214409" cy="2476328"/>
          </a:xfrm>
          <a:prstGeom prst="rect">
            <a:avLst/>
          </a:prstGeom>
        </p:spPr>
      </p:pic>
      <p:pic>
        <p:nvPicPr>
          <p:cNvPr id="3" name="Image 2">
            <a:extLst>
              <a:ext uri="{FF2B5EF4-FFF2-40B4-BE49-F238E27FC236}">
                <a16:creationId xmlns:a16="http://schemas.microsoft.com/office/drawing/2014/main" id="{799D28A6-DFB1-4C2D-86E9-747BFBF6C35C}"/>
              </a:ext>
            </a:extLst>
          </p:cNvPr>
          <p:cNvPicPr>
            <a:picLocks noChangeAspect="1"/>
          </p:cNvPicPr>
          <p:nvPr/>
        </p:nvPicPr>
        <p:blipFill rotWithShape="1">
          <a:blip r:embed="rId3"/>
          <a:srcRect l="25000" t="22015" r="31522" b="21493"/>
          <a:stretch/>
        </p:blipFill>
        <p:spPr>
          <a:xfrm>
            <a:off x="604270" y="1974587"/>
            <a:ext cx="4382881" cy="3201694"/>
          </a:xfrm>
          <a:prstGeom prst="rect">
            <a:avLst/>
          </a:prstGeom>
        </p:spPr>
      </p:pic>
      <p:sp>
        <p:nvSpPr>
          <p:cNvPr id="9" name="Rectangle 8">
            <a:extLst>
              <a:ext uri="{FF2B5EF4-FFF2-40B4-BE49-F238E27FC236}">
                <a16:creationId xmlns:a16="http://schemas.microsoft.com/office/drawing/2014/main" id="{C06167ED-FB03-42C2-8D99-139631135B79}"/>
              </a:ext>
            </a:extLst>
          </p:cNvPr>
          <p:cNvSpPr/>
          <p:nvPr/>
        </p:nvSpPr>
        <p:spPr>
          <a:xfrm>
            <a:off x="1406770" y="2211922"/>
            <a:ext cx="757574" cy="211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A0457720-964A-4F75-9DB9-CE31DDBC23BF}"/>
              </a:ext>
            </a:extLst>
          </p:cNvPr>
          <p:cNvSpPr/>
          <p:nvPr/>
        </p:nvSpPr>
        <p:spPr>
          <a:xfrm>
            <a:off x="3664938" y="2293982"/>
            <a:ext cx="839636" cy="211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AD09E6D-3E3F-41B1-95FA-CF8C5DC8C48F}"/>
              </a:ext>
            </a:extLst>
          </p:cNvPr>
          <p:cNvSpPr/>
          <p:nvPr/>
        </p:nvSpPr>
        <p:spPr>
          <a:xfrm>
            <a:off x="2555630" y="2997993"/>
            <a:ext cx="839635" cy="202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73CA3F51-B286-4248-A879-BD7340B65B54}"/>
              </a:ext>
            </a:extLst>
          </p:cNvPr>
          <p:cNvSpPr/>
          <p:nvPr/>
        </p:nvSpPr>
        <p:spPr>
          <a:xfrm>
            <a:off x="1029398" y="3052390"/>
            <a:ext cx="839636" cy="21101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1446486E-1BBD-4A10-A170-17D58F704300}"/>
              </a:ext>
            </a:extLst>
          </p:cNvPr>
          <p:cNvSpPr/>
          <p:nvPr/>
        </p:nvSpPr>
        <p:spPr>
          <a:xfrm>
            <a:off x="1943234" y="3835537"/>
            <a:ext cx="839636" cy="21101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30EB48F-A00A-4C99-90B3-4B824BBCFE7D}"/>
              </a:ext>
            </a:extLst>
          </p:cNvPr>
          <p:cNvSpPr/>
          <p:nvPr/>
        </p:nvSpPr>
        <p:spPr>
          <a:xfrm>
            <a:off x="3913275" y="3107242"/>
            <a:ext cx="839636" cy="21101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25D5E87-40D2-4742-9364-36938FEE7647}"/>
              </a:ext>
            </a:extLst>
          </p:cNvPr>
          <p:cNvSpPr/>
          <p:nvPr/>
        </p:nvSpPr>
        <p:spPr>
          <a:xfrm>
            <a:off x="3511933" y="3825804"/>
            <a:ext cx="839636" cy="21101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1AA914C-7287-4426-B3D1-43A3BD44118E}"/>
              </a:ext>
            </a:extLst>
          </p:cNvPr>
          <p:cNvSpPr/>
          <p:nvPr/>
        </p:nvSpPr>
        <p:spPr>
          <a:xfrm>
            <a:off x="504000" y="4243754"/>
            <a:ext cx="4248911" cy="11698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28720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CBD3296-1EB1-432C-8478-0304D9F9B665}"/>
              </a:ext>
            </a:extLst>
          </p:cNvPr>
          <p:cNvSpPr txBox="1">
            <a:spLocks/>
          </p:cNvSpPr>
          <p:nvPr/>
        </p:nvSpPr>
        <p:spPr>
          <a:xfrm>
            <a:off x="1815092" y="378123"/>
            <a:ext cx="6779156" cy="1057370"/>
          </a:xfrm>
          <a:prstGeom prst="rect">
            <a:avLst/>
          </a:prstGeom>
          <a:solidFill>
            <a:schemeClr val="bg1"/>
          </a:solidFill>
        </p:spPr>
        <p:txBody>
          <a:bodyPr vert="horz" lIns="75605" tIns="37802" rIns="75605" bIns="37802" rtlCol="0" anchor="ctr">
            <a:normAutofit fontScale="82500" lnSpcReduction="10000"/>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fr" sz="3638" dirty="0">
                <a:solidFill>
                  <a:schemeClr val="tx1"/>
                </a:solidFill>
              </a:rPr>
              <a:t>Au lycée, nous utilisons l’outil nommé « Diagramme des exigences</a:t>
            </a:r>
          </a:p>
        </p:txBody>
      </p:sp>
      <p:pic>
        <p:nvPicPr>
          <p:cNvPr id="7" name="Image 6">
            <a:extLst>
              <a:ext uri="{FF2B5EF4-FFF2-40B4-BE49-F238E27FC236}">
                <a16:creationId xmlns:a16="http://schemas.microsoft.com/office/drawing/2014/main" id="{14FA218C-88E6-4106-BB46-21296C54E559}"/>
              </a:ext>
            </a:extLst>
          </p:cNvPr>
          <p:cNvPicPr>
            <a:picLocks noChangeAspect="1"/>
          </p:cNvPicPr>
          <p:nvPr/>
        </p:nvPicPr>
        <p:blipFill rotWithShape="1">
          <a:blip r:embed="rId2"/>
          <a:srcRect l="35652" t="44635" r="54239" b="35258"/>
          <a:stretch/>
        </p:blipFill>
        <p:spPr>
          <a:xfrm>
            <a:off x="7284914" y="1974586"/>
            <a:ext cx="2214409" cy="2476328"/>
          </a:xfrm>
          <a:prstGeom prst="rect">
            <a:avLst/>
          </a:prstGeom>
        </p:spPr>
      </p:pic>
      <p:pic>
        <p:nvPicPr>
          <p:cNvPr id="6" name="Image 5">
            <a:extLst>
              <a:ext uri="{FF2B5EF4-FFF2-40B4-BE49-F238E27FC236}">
                <a16:creationId xmlns:a16="http://schemas.microsoft.com/office/drawing/2014/main" id="{35A5502E-2156-4994-ACE6-71A72FE714C4}"/>
              </a:ext>
            </a:extLst>
          </p:cNvPr>
          <p:cNvPicPr>
            <a:picLocks noChangeAspect="1"/>
          </p:cNvPicPr>
          <p:nvPr/>
        </p:nvPicPr>
        <p:blipFill rotWithShape="1">
          <a:blip r:embed="rId3"/>
          <a:srcRect l="22609" t="32069" r="20543" b="21493"/>
          <a:stretch/>
        </p:blipFill>
        <p:spPr>
          <a:xfrm>
            <a:off x="493074" y="2144471"/>
            <a:ext cx="6552406" cy="3009346"/>
          </a:xfrm>
          <a:prstGeom prst="rect">
            <a:avLst/>
          </a:prstGeom>
        </p:spPr>
      </p:pic>
      <p:sp>
        <p:nvSpPr>
          <p:cNvPr id="8" name="Bulle narrative : rectangle à coins arrondis 7">
            <a:extLst>
              <a:ext uri="{FF2B5EF4-FFF2-40B4-BE49-F238E27FC236}">
                <a16:creationId xmlns:a16="http://schemas.microsoft.com/office/drawing/2014/main" id="{52C67BAD-9728-4403-BB7D-3C3E32205DC7}"/>
              </a:ext>
            </a:extLst>
          </p:cNvPr>
          <p:cNvSpPr/>
          <p:nvPr/>
        </p:nvSpPr>
        <p:spPr>
          <a:xfrm>
            <a:off x="5204670" y="1565883"/>
            <a:ext cx="4382881" cy="817407"/>
          </a:xfrm>
          <a:prstGeom prst="wedgeRoundRectCallout">
            <a:avLst>
              <a:gd name="adj1" fmla="val 14480"/>
              <a:gd name="adj2" fmla="val 2223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88" dirty="0"/>
              <a:t>Quel est l’intérêt d’utiliser un nouvel outil nommé «  le diagramme des exigences »</a:t>
            </a:r>
          </a:p>
        </p:txBody>
      </p:sp>
      <p:sp>
        <p:nvSpPr>
          <p:cNvPr id="2" name="Bulle narrative : rectangle 1">
            <a:extLst>
              <a:ext uri="{FF2B5EF4-FFF2-40B4-BE49-F238E27FC236}">
                <a16:creationId xmlns:a16="http://schemas.microsoft.com/office/drawing/2014/main" id="{A48295AD-B606-4974-ACA3-1365977EF312}"/>
              </a:ext>
            </a:extLst>
          </p:cNvPr>
          <p:cNvSpPr/>
          <p:nvPr/>
        </p:nvSpPr>
        <p:spPr>
          <a:xfrm>
            <a:off x="5392616" y="3092268"/>
            <a:ext cx="2368062" cy="2312070"/>
          </a:xfrm>
          <a:prstGeom prst="wedgeRectCallout">
            <a:avLst>
              <a:gd name="adj1" fmla="val -68750"/>
              <a:gd name="adj2" fmla="val 16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 faisant des recherches du internet, chaque contrainte de l’outil pieuvre est précisée par un critère et un niveau.</a:t>
            </a:r>
          </a:p>
        </p:txBody>
      </p:sp>
    </p:spTree>
    <p:extLst>
      <p:ext uri="{BB962C8B-B14F-4D97-AF65-F5344CB8AC3E}">
        <p14:creationId xmlns:p14="http://schemas.microsoft.com/office/powerpoint/2010/main" val="5845272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288A550-B056-46FE-9D5E-431618CCE290}"/>
              </a:ext>
            </a:extLst>
          </p:cNvPr>
          <p:cNvPicPr>
            <a:picLocks noChangeAspect="1"/>
          </p:cNvPicPr>
          <p:nvPr/>
        </p:nvPicPr>
        <p:blipFill rotWithShape="1">
          <a:blip r:embed="rId2"/>
          <a:srcRect l="23696" t="27235" r="18695" b="9740"/>
          <a:stretch/>
        </p:blipFill>
        <p:spPr>
          <a:xfrm>
            <a:off x="1232685" y="493225"/>
            <a:ext cx="7615255" cy="4684100"/>
          </a:xfrm>
          <a:prstGeom prst="rect">
            <a:avLst/>
          </a:prstGeom>
        </p:spPr>
      </p:pic>
      <p:grpSp>
        <p:nvGrpSpPr>
          <p:cNvPr id="12" name="Groupe 11">
            <a:extLst>
              <a:ext uri="{FF2B5EF4-FFF2-40B4-BE49-F238E27FC236}">
                <a16:creationId xmlns:a16="http://schemas.microsoft.com/office/drawing/2014/main" id="{6A461930-B5E1-4C85-A540-A27A6ECBCB37}"/>
              </a:ext>
            </a:extLst>
          </p:cNvPr>
          <p:cNvGrpSpPr/>
          <p:nvPr/>
        </p:nvGrpSpPr>
        <p:grpSpPr>
          <a:xfrm>
            <a:off x="384012" y="350730"/>
            <a:ext cx="9312600" cy="2629728"/>
            <a:chOff x="464443" y="424070"/>
            <a:chExt cx="11263113" cy="3180521"/>
          </a:xfrm>
        </p:grpSpPr>
        <p:sp>
          <p:nvSpPr>
            <p:cNvPr id="9" name="Rectangle 8">
              <a:extLst>
                <a:ext uri="{FF2B5EF4-FFF2-40B4-BE49-F238E27FC236}">
                  <a16:creationId xmlns:a16="http://schemas.microsoft.com/office/drawing/2014/main" id="{4CE265B3-D2EB-4801-B040-31B563D4F88C}"/>
                </a:ext>
              </a:extLst>
            </p:cNvPr>
            <p:cNvSpPr/>
            <p:nvPr/>
          </p:nvSpPr>
          <p:spPr>
            <a:xfrm>
              <a:off x="1630017" y="424070"/>
              <a:ext cx="7050157" cy="3180521"/>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8"/>
            </a:p>
          </p:txBody>
        </p:sp>
        <p:sp>
          <p:nvSpPr>
            <p:cNvPr id="10" name="Bulle narrative : rectangle 9">
              <a:extLst>
                <a:ext uri="{FF2B5EF4-FFF2-40B4-BE49-F238E27FC236}">
                  <a16:creationId xmlns:a16="http://schemas.microsoft.com/office/drawing/2014/main" id="{8D24C334-6A95-4E30-B9E7-23F3623037A3}"/>
                </a:ext>
              </a:extLst>
            </p:cNvPr>
            <p:cNvSpPr/>
            <p:nvPr/>
          </p:nvSpPr>
          <p:spPr>
            <a:xfrm>
              <a:off x="8834511" y="596410"/>
              <a:ext cx="2893045" cy="1612218"/>
            </a:xfrm>
            <a:prstGeom prst="wedgeRectCallout">
              <a:avLst>
                <a:gd name="adj1" fmla="val -57789"/>
                <a:gd name="adj2" fmla="val 34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88" dirty="0"/>
                <a:t>La première partie du diagramme reprend les informations de la pieuvre</a:t>
              </a:r>
            </a:p>
          </p:txBody>
        </p:sp>
        <p:pic>
          <p:nvPicPr>
            <p:cNvPr id="11" name="Image 10">
              <a:extLst>
                <a:ext uri="{FF2B5EF4-FFF2-40B4-BE49-F238E27FC236}">
                  <a16:creationId xmlns:a16="http://schemas.microsoft.com/office/drawing/2014/main" id="{20EDF525-66B9-4624-9FDA-2330123EE1D9}"/>
                </a:ext>
              </a:extLst>
            </p:cNvPr>
            <p:cNvPicPr>
              <a:picLocks noChangeAspect="1"/>
            </p:cNvPicPr>
            <p:nvPr/>
          </p:nvPicPr>
          <p:blipFill rotWithShape="1">
            <a:blip r:embed="rId3"/>
            <a:srcRect l="25000" t="22015" r="31522" b="21493"/>
            <a:stretch/>
          </p:blipFill>
          <p:spPr>
            <a:xfrm>
              <a:off x="464443" y="457199"/>
              <a:ext cx="2477234" cy="1809620"/>
            </a:xfrm>
            <a:prstGeom prst="rect">
              <a:avLst/>
            </a:prstGeom>
          </p:spPr>
        </p:pic>
      </p:grpSp>
      <p:grpSp>
        <p:nvGrpSpPr>
          <p:cNvPr id="18" name="Groupe 17">
            <a:extLst>
              <a:ext uri="{FF2B5EF4-FFF2-40B4-BE49-F238E27FC236}">
                <a16:creationId xmlns:a16="http://schemas.microsoft.com/office/drawing/2014/main" id="{3CBB11EC-0240-45C4-B02E-95B6FE07A5C1}"/>
              </a:ext>
            </a:extLst>
          </p:cNvPr>
          <p:cNvGrpSpPr/>
          <p:nvPr/>
        </p:nvGrpSpPr>
        <p:grpSpPr>
          <a:xfrm>
            <a:off x="2815657" y="606150"/>
            <a:ext cx="3309735" cy="1182358"/>
            <a:chOff x="3405394" y="732987"/>
            <a:chExt cx="4002955" cy="1430002"/>
          </a:xfrm>
        </p:grpSpPr>
        <p:sp>
          <p:nvSpPr>
            <p:cNvPr id="13" name="Rectangle 12">
              <a:extLst>
                <a:ext uri="{FF2B5EF4-FFF2-40B4-BE49-F238E27FC236}">
                  <a16:creationId xmlns:a16="http://schemas.microsoft.com/office/drawing/2014/main" id="{DC49A6FD-2BEF-4CAD-AFFC-8BEE56133D02}"/>
                </a:ext>
              </a:extLst>
            </p:cNvPr>
            <p:cNvSpPr/>
            <p:nvPr/>
          </p:nvSpPr>
          <p:spPr>
            <a:xfrm>
              <a:off x="6485206" y="732987"/>
              <a:ext cx="923143" cy="306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88" dirty="0"/>
                <a:t>FP1</a:t>
              </a:r>
            </a:p>
          </p:txBody>
        </p:sp>
        <p:sp>
          <p:nvSpPr>
            <p:cNvPr id="14" name="Rectangle 13">
              <a:extLst>
                <a:ext uri="{FF2B5EF4-FFF2-40B4-BE49-F238E27FC236}">
                  <a16:creationId xmlns:a16="http://schemas.microsoft.com/office/drawing/2014/main" id="{12C43224-BA22-4701-A083-B52D00B7F3F5}"/>
                </a:ext>
              </a:extLst>
            </p:cNvPr>
            <p:cNvSpPr/>
            <p:nvPr/>
          </p:nvSpPr>
          <p:spPr>
            <a:xfrm>
              <a:off x="3405394" y="1039918"/>
              <a:ext cx="562707" cy="309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92" dirty="0"/>
                <a:t>C1</a:t>
              </a:r>
            </a:p>
          </p:txBody>
        </p:sp>
        <p:sp>
          <p:nvSpPr>
            <p:cNvPr id="15" name="Rectangle 14">
              <a:extLst>
                <a:ext uri="{FF2B5EF4-FFF2-40B4-BE49-F238E27FC236}">
                  <a16:creationId xmlns:a16="http://schemas.microsoft.com/office/drawing/2014/main" id="{657F930A-3A1A-4AF2-91E1-603AAB943124}"/>
                </a:ext>
              </a:extLst>
            </p:cNvPr>
            <p:cNvSpPr/>
            <p:nvPr/>
          </p:nvSpPr>
          <p:spPr>
            <a:xfrm>
              <a:off x="4748145" y="1853499"/>
              <a:ext cx="540423" cy="309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92" dirty="0"/>
                <a:t>C2</a:t>
              </a:r>
            </a:p>
          </p:txBody>
        </p:sp>
        <p:sp>
          <p:nvSpPr>
            <p:cNvPr id="16" name="Rectangle 15">
              <a:extLst>
                <a:ext uri="{FF2B5EF4-FFF2-40B4-BE49-F238E27FC236}">
                  <a16:creationId xmlns:a16="http://schemas.microsoft.com/office/drawing/2014/main" id="{18A65C6C-C740-4977-9415-CB7F2D089251}"/>
                </a:ext>
              </a:extLst>
            </p:cNvPr>
            <p:cNvSpPr/>
            <p:nvPr/>
          </p:nvSpPr>
          <p:spPr>
            <a:xfrm>
              <a:off x="5758624" y="1544012"/>
              <a:ext cx="540423" cy="309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92" dirty="0"/>
                <a:t>C3</a:t>
              </a:r>
            </a:p>
          </p:txBody>
        </p:sp>
        <p:sp>
          <p:nvSpPr>
            <p:cNvPr id="17" name="Rectangle 16">
              <a:extLst>
                <a:ext uri="{FF2B5EF4-FFF2-40B4-BE49-F238E27FC236}">
                  <a16:creationId xmlns:a16="http://schemas.microsoft.com/office/drawing/2014/main" id="{7AF7A1E0-AEB8-4DCF-9808-529CE7E8496D}"/>
                </a:ext>
              </a:extLst>
            </p:cNvPr>
            <p:cNvSpPr/>
            <p:nvPr/>
          </p:nvSpPr>
          <p:spPr>
            <a:xfrm>
              <a:off x="6867926" y="1374106"/>
              <a:ext cx="540423" cy="309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92" dirty="0"/>
                <a:t>C4</a:t>
              </a:r>
            </a:p>
          </p:txBody>
        </p:sp>
      </p:grpSp>
      <p:sp>
        <p:nvSpPr>
          <p:cNvPr id="19" name="Bulle narrative : rectangle 18">
            <a:extLst>
              <a:ext uri="{FF2B5EF4-FFF2-40B4-BE49-F238E27FC236}">
                <a16:creationId xmlns:a16="http://schemas.microsoft.com/office/drawing/2014/main" id="{89EF3EDC-EBF6-45A8-B1FF-620536154E2A}"/>
              </a:ext>
            </a:extLst>
          </p:cNvPr>
          <p:cNvSpPr/>
          <p:nvPr/>
        </p:nvSpPr>
        <p:spPr>
          <a:xfrm>
            <a:off x="7176967" y="2106229"/>
            <a:ext cx="2775926" cy="1699846"/>
          </a:xfrm>
          <a:prstGeom prst="wedgeRectCallout">
            <a:avLst>
              <a:gd name="adj1" fmla="val -69155"/>
              <a:gd name="adj2" fmla="val 21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Chaque contrainte de l’outil pieuvre est précisée par un critère et un niveau.</a:t>
            </a:r>
          </a:p>
        </p:txBody>
      </p:sp>
      <p:sp>
        <p:nvSpPr>
          <p:cNvPr id="2" name="Rectangle 1">
            <a:extLst>
              <a:ext uri="{FF2B5EF4-FFF2-40B4-BE49-F238E27FC236}">
                <a16:creationId xmlns:a16="http://schemas.microsoft.com/office/drawing/2014/main" id="{405E843B-8C58-4657-877D-0F953C1745C7}"/>
              </a:ext>
            </a:extLst>
          </p:cNvPr>
          <p:cNvSpPr/>
          <p:nvPr/>
        </p:nvSpPr>
        <p:spPr>
          <a:xfrm>
            <a:off x="1078523" y="3806075"/>
            <a:ext cx="7162800" cy="137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5882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1000"/>
                                        <p:tgtEl>
                                          <p:spTgt spid="12"/>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1" name="TextShape 1"/>
          <p:cNvSpPr txBox="1"/>
          <p:nvPr/>
        </p:nvSpPr>
        <p:spPr>
          <a:xfrm>
            <a:off x="504491" y="40274"/>
            <a:ext cx="9071640" cy="615553"/>
          </a:xfrm>
          <a:prstGeom prst="rect">
            <a:avLst/>
          </a:prstGeom>
          <a:noFill/>
          <a:ln>
            <a:noFill/>
          </a:ln>
        </p:spPr>
        <p:txBody>
          <a:bodyPr lIns="0" tIns="0" rIns="0" bIns="0" anchor="ctr">
            <a:spAutoFit/>
          </a:bodyPr>
          <a:lstStyle/>
          <a:p>
            <a:pPr algn="ctr"/>
            <a:r>
              <a:rPr lang="fr-FR" sz="4000" b="0" u="sng" strike="noStrike" spc="-1" dirty="0">
                <a:latin typeface="Arial"/>
              </a:rPr>
              <a:t>Définition d’une contrainte</a:t>
            </a:r>
          </a:p>
        </p:txBody>
      </p:sp>
      <p:sp>
        <p:nvSpPr>
          <p:cNvPr id="3" name="Rectangle : coins arrondis 2">
            <a:extLst>
              <a:ext uri="{FF2B5EF4-FFF2-40B4-BE49-F238E27FC236}">
                <a16:creationId xmlns:a16="http://schemas.microsoft.com/office/drawing/2014/main" id="{EDE7EADD-7703-444E-8EF5-A8621A69825E}"/>
              </a:ext>
            </a:extLst>
          </p:cNvPr>
          <p:cNvSpPr/>
          <p:nvPr/>
        </p:nvSpPr>
        <p:spPr>
          <a:xfrm>
            <a:off x="645260" y="679273"/>
            <a:ext cx="8930871" cy="1008185"/>
          </a:xfrm>
          <a:prstGeom prst="round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rPr>
              <a:t>Une contrainte </a:t>
            </a:r>
            <a:r>
              <a:rPr lang="fr-FR" dirty="0">
                <a:solidFill>
                  <a:schemeClr val="tx1"/>
                </a:solidFill>
              </a:rPr>
              <a:t>est une donnée que le concepteur doit impérativement tenir compte lorsqu’il imaginera le nouvel objet technique.</a:t>
            </a:r>
          </a:p>
        </p:txBody>
      </p:sp>
      <p:grpSp>
        <p:nvGrpSpPr>
          <p:cNvPr id="4" name="Groupe 3">
            <a:extLst>
              <a:ext uri="{FF2B5EF4-FFF2-40B4-BE49-F238E27FC236}">
                <a16:creationId xmlns:a16="http://schemas.microsoft.com/office/drawing/2014/main" id="{DC3EDFC2-E99F-4C06-859B-19A43090E1CB}"/>
              </a:ext>
            </a:extLst>
          </p:cNvPr>
          <p:cNvGrpSpPr/>
          <p:nvPr/>
        </p:nvGrpSpPr>
        <p:grpSpPr>
          <a:xfrm>
            <a:off x="645259" y="3983093"/>
            <a:ext cx="8930871" cy="1503529"/>
            <a:chOff x="574876" y="3818970"/>
            <a:chExt cx="8930871" cy="1503529"/>
          </a:xfrm>
        </p:grpSpPr>
        <p:sp>
          <p:nvSpPr>
            <p:cNvPr id="10" name="Rectangle : coins arrondis 9">
              <a:extLst>
                <a:ext uri="{FF2B5EF4-FFF2-40B4-BE49-F238E27FC236}">
                  <a16:creationId xmlns:a16="http://schemas.microsoft.com/office/drawing/2014/main" id="{C04DACFF-F70C-4E26-BA33-26D94FD83FDE}"/>
                </a:ext>
              </a:extLst>
            </p:cNvPr>
            <p:cNvSpPr/>
            <p:nvPr/>
          </p:nvSpPr>
          <p:spPr>
            <a:xfrm>
              <a:off x="574876" y="3818970"/>
              <a:ext cx="8930871" cy="679938"/>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rPr>
                <a:t>Définition de concepteur ou maitre d’œuvre </a:t>
              </a:r>
              <a:r>
                <a:rPr lang="fr-FR" dirty="0">
                  <a:solidFill>
                    <a:schemeClr val="tx1"/>
                  </a:solidFill>
                </a:rPr>
                <a:t>: personne qui doit réaliser l’objet technique.</a:t>
              </a:r>
            </a:p>
          </p:txBody>
        </p:sp>
        <p:sp>
          <p:nvSpPr>
            <p:cNvPr id="11" name="Rectangle : coins arrondis 10">
              <a:extLst>
                <a:ext uri="{FF2B5EF4-FFF2-40B4-BE49-F238E27FC236}">
                  <a16:creationId xmlns:a16="http://schemas.microsoft.com/office/drawing/2014/main" id="{E99D9BE4-37B1-4218-BAE1-6B3860AF8ED2}"/>
                </a:ext>
              </a:extLst>
            </p:cNvPr>
            <p:cNvSpPr/>
            <p:nvPr/>
          </p:nvSpPr>
          <p:spPr>
            <a:xfrm>
              <a:off x="574876" y="4642561"/>
              <a:ext cx="8930871" cy="679938"/>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rPr>
                <a:t>Définition de client ou maitre d’ouvrage </a:t>
              </a:r>
              <a:r>
                <a:rPr lang="fr-FR" dirty="0">
                  <a:solidFill>
                    <a:schemeClr val="tx1"/>
                  </a:solidFill>
                </a:rPr>
                <a:t>: personne qui a besoin de l’objet technique. </a:t>
              </a:r>
            </a:p>
          </p:txBody>
        </p:sp>
      </p:grpSp>
      <p:pic>
        <p:nvPicPr>
          <p:cNvPr id="5" name="Image 4">
            <a:extLst>
              <a:ext uri="{FF2B5EF4-FFF2-40B4-BE49-F238E27FC236}">
                <a16:creationId xmlns:a16="http://schemas.microsoft.com/office/drawing/2014/main" id="{8FDED628-7BFA-4B8D-B221-DA527A965933}"/>
              </a:ext>
            </a:extLst>
          </p:cNvPr>
          <p:cNvPicPr>
            <a:picLocks noChangeAspect="1"/>
          </p:cNvPicPr>
          <p:nvPr/>
        </p:nvPicPr>
        <p:blipFill rotWithShape="1">
          <a:blip r:embed="rId3"/>
          <a:srcRect l="24654" t="35667" r="29991" b="27631"/>
          <a:stretch/>
        </p:blipFill>
        <p:spPr>
          <a:xfrm>
            <a:off x="2684583" y="1831111"/>
            <a:ext cx="4572001" cy="2080156"/>
          </a:xfrm>
          <a:prstGeom prst="rect">
            <a:avLst/>
          </a:prstGeom>
        </p:spPr>
      </p:pic>
      <p:sp>
        <p:nvSpPr>
          <p:cNvPr id="6" name="Rectangle 5">
            <a:extLst>
              <a:ext uri="{FF2B5EF4-FFF2-40B4-BE49-F238E27FC236}">
                <a16:creationId xmlns:a16="http://schemas.microsoft.com/office/drawing/2014/main" id="{CEB40DE3-129F-4608-B775-2CACD1239F7F}"/>
              </a:ext>
            </a:extLst>
          </p:cNvPr>
          <p:cNvSpPr/>
          <p:nvPr/>
        </p:nvSpPr>
        <p:spPr>
          <a:xfrm>
            <a:off x="5826369" y="2203938"/>
            <a:ext cx="1430215" cy="1707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1689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1" name="TextShape 1"/>
          <p:cNvSpPr txBox="1"/>
          <p:nvPr/>
        </p:nvSpPr>
        <p:spPr>
          <a:xfrm>
            <a:off x="504000" y="83748"/>
            <a:ext cx="9071640" cy="1231106"/>
          </a:xfrm>
          <a:prstGeom prst="rect">
            <a:avLst/>
          </a:prstGeom>
          <a:noFill/>
          <a:ln>
            <a:noFill/>
          </a:ln>
        </p:spPr>
        <p:txBody>
          <a:bodyPr lIns="0" tIns="0" rIns="0" bIns="0" anchor="ctr">
            <a:spAutoFit/>
          </a:bodyPr>
          <a:lstStyle/>
          <a:p>
            <a:pPr algn="ctr"/>
            <a:r>
              <a:rPr lang="fr-FR" sz="4000" b="0" u="sng" strike="noStrike" spc="-1" dirty="0">
                <a:latin typeface="Arial"/>
              </a:rPr>
              <a:t>Exemples de contraintes qu’un inventeur  peut s’imposer.</a:t>
            </a:r>
          </a:p>
        </p:txBody>
      </p:sp>
      <p:sp>
        <p:nvSpPr>
          <p:cNvPr id="2" name="ZoneTexte 1">
            <a:extLst>
              <a:ext uri="{FF2B5EF4-FFF2-40B4-BE49-F238E27FC236}">
                <a16:creationId xmlns:a16="http://schemas.microsoft.com/office/drawing/2014/main" id="{6981FE79-A8E4-4CEC-A1FD-4EDF28FE8E31}"/>
              </a:ext>
            </a:extLst>
          </p:cNvPr>
          <p:cNvSpPr txBox="1"/>
          <p:nvPr/>
        </p:nvSpPr>
        <p:spPr>
          <a:xfrm>
            <a:off x="973015" y="1395046"/>
            <a:ext cx="8486287" cy="646331"/>
          </a:xfrm>
          <a:prstGeom prst="rect">
            <a:avLst/>
          </a:prstGeom>
          <a:noFill/>
        </p:spPr>
        <p:txBody>
          <a:bodyPr wrap="square" rtlCol="0">
            <a:spAutoFit/>
          </a:bodyPr>
          <a:lstStyle/>
          <a:p>
            <a:r>
              <a:rPr lang="fr-FR" dirty="0"/>
              <a:t>Monsieur Bic s’est imposé les contraintes suivantes lorsqu’il a imaginé l’objet technique.:</a:t>
            </a:r>
          </a:p>
        </p:txBody>
      </p:sp>
      <p:sp>
        <p:nvSpPr>
          <p:cNvPr id="12" name="ZoneTexte 11">
            <a:extLst>
              <a:ext uri="{FF2B5EF4-FFF2-40B4-BE49-F238E27FC236}">
                <a16:creationId xmlns:a16="http://schemas.microsoft.com/office/drawing/2014/main" id="{B1BAE630-6A68-4541-890E-FDB86BC7DCAC}"/>
              </a:ext>
            </a:extLst>
          </p:cNvPr>
          <p:cNvSpPr txBox="1"/>
          <p:nvPr/>
        </p:nvSpPr>
        <p:spPr>
          <a:xfrm>
            <a:off x="973015" y="3427758"/>
            <a:ext cx="4536312" cy="646331"/>
          </a:xfrm>
          <a:prstGeom prst="rect">
            <a:avLst/>
          </a:prstGeom>
          <a:solidFill>
            <a:srgbClr val="92D050"/>
          </a:solidFill>
        </p:spPr>
        <p:txBody>
          <a:bodyPr wrap="square" rtlCol="0">
            <a:spAutoFit/>
          </a:bodyPr>
          <a:lstStyle/>
          <a:p>
            <a:pPr algn="ctr"/>
            <a:r>
              <a:rPr lang="fr-FR" dirty="0"/>
              <a:t>Le produit ne devra pas mettre en danger l’utilisateur.</a:t>
            </a:r>
          </a:p>
        </p:txBody>
      </p:sp>
      <p:sp>
        <p:nvSpPr>
          <p:cNvPr id="16" name="ZoneTexte 15">
            <a:extLst>
              <a:ext uri="{FF2B5EF4-FFF2-40B4-BE49-F238E27FC236}">
                <a16:creationId xmlns:a16="http://schemas.microsoft.com/office/drawing/2014/main" id="{5ECFE815-000C-4A04-9E3F-C5BCC7591DF1}"/>
              </a:ext>
            </a:extLst>
          </p:cNvPr>
          <p:cNvSpPr txBox="1"/>
          <p:nvPr/>
        </p:nvSpPr>
        <p:spPr>
          <a:xfrm>
            <a:off x="973015" y="1974712"/>
            <a:ext cx="4536312" cy="646331"/>
          </a:xfrm>
          <a:prstGeom prst="rect">
            <a:avLst/>
          </a:prstGeom>
          <a:solidFill>
            <a:srgbClr val="00B050"/>
          </a:solidFill>
        </p:spPr>
        <p:txBody>
          <a:bodyPr wrap="square" rtlCol="0">
            <a:spAutoFit/>
          </a:bodyPr>
          <a:lstStyle/>
          <a:p>
            <a:pPr algn="ctr"/>
            <a:r>
              <a:rPr lang="fr-FR" dirty="0"/>
              <a:t>Le stylo devra couter le moins cher possible.</a:t>
            </a:r>
          </a:p>
        </p:txBody>
      </p:sp>
      <p:sp>
        <p:nvSpPr>
          <p:cNvPr id="17" name="ZoneTexte 16">
            <a:extLst>
              <a:ext uri="{FF2B5EF4-FFF2-40B4-BE49-F238E27FC236}">
                <a16:creationId xmlns:a16="http://schemas.microsoft.com/office/drawing/2014/main" id="{FEA777C2-7230-4695-99AA-864922336BC2}"/>
              </a:ext>
            </a:extLst>
          </p:cNvPr>
          <p:cNvSpPr txBox="1"/>
          <p:nvPr/>
        </p:nvSpPr>
        <p:spPr>
          <a:xfrm>
            <a:off x="973015" y="2701235"/>
            <a:ext cx="4536312" cy="646331"/>
          </a:xfrm>
          <a:prstGeom prst="rect">
            <a:avLst/>
          </a:prstGeom>
          <a:solidFill>
            <a:schemeClr val="accent3">
              <a:lumMod val="60000"/>
              <a:lumOff val="40000"/>
            </a:schemeClr>
          </a:solidFill>
        </p:spPr>
        <p:txBody>
          <a:bodyPr wrap="square" rtlCol="0">
            <a:spAutoFit/>
          </a:bodyPr>
          <a:lstStyle/>
          <a:p>
            <a:pPr algn="ctr"/>
            <a:r>
              <a:rPr lang="fr-FR" dirty="0"/>
              <a:t>Les matériaux utilisés pourront être recyclés</a:t>
            </a:r>
          </a:p>
        </p:txBody>
      </p:sp>
      <p:pic>
        <p:nvPicPr>
          <p:cNvPr id="5" name="Image 4">
            <a:extLst>
              <a:ext uri="{FF2B5EF4-FFF2-40B4-BE49-F238E27FC236}">
                <a16:creationId xmlns:a16="http://schemas.microsoft.com/office/drawing/2014/main" id="{C1F2D68D-AB0F-4E88-9393-B0472C1997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25729" y="2113703"/>
            <a:ext cx="2824611" cy="2118458"/>
          </a:xfrm>
          <a:prstGeom prst="rect">
            <a:avLst/>
          </a:prstGeom>
        </p:spPr>
      </p:pic>
      <p:sp>
        <p:nvSpPr>
          <p:cNvPr id="7" name="ZoneTexte 6">
            <a:extLst>
              <a:ext uri="{FF2B5EF4-FFF2-40B4-BE49-F238E27FC236}">
                <a16:creationId xmlns:a16="http://schemas.microsoft.com/office/drawing/2014/main" id="{5D7E002F-63D1-4D00-92CE-FF9F795833CA}"/>
              </a:ext>
            </a:extLst>
          </p:cNvPr>
          <p:cNvSpPr txBox="1"/>
          <p:nvPr/>
        </p:nvSpPr>
        <p:spPr>
          <a:xfrm>
            <a:off x="6635261" y="4376757"/>
            <a:ext cx="2115079" cy="369332"/>
          </a:xfrm>
          <a:prstGeom prst="rect">
            <a:avLst/>
          </a:prstGeom>
          <a:noFill/>
        </p:spPr>
        <p:txBody>
          <a:bodyPr wrap="square" rtlCol="0">
            <a:spAutoFit/>
          </a:bodyPr>
          <a:lstStyle/>
          <a:p>
            <a:r>
              <a:rPr lang="fr-FR" sz="900">
                <a:hlinkClick r:id="rId4" tooltip="https://dan4kent.wordpress.com/2014/03/30/click/"/>
              </a:rPr>
              <a:t>Cette photo</a:t>
            </a:r>
            <a:r>
              <a:rPr lang="fr-FR" sz="900"/>
              <a:t> par Auteur inconnu est soumise à la licence </a:t>
            </a:r>
            <a:r>
              <a:rPr lang="fr-FR" sz="900">
                <a:hlinkClick r:id="rId5" tooltip="https://creativecommons.org/licenses/by-nc-sa/3.0/"/>
              </a:rPr>
              <a:t>CC BY-SA-NC</a:t>
            </a:r>
            <a:endParaRPr lang="fr-FR" sz="900"/>
          </a:p>
        </p:txBody>
      </p:sp>
    </p:spTree>
    <p:extLst>
      <p:ext uri="{BB962C8B-B14F-4D97-AF65-F5344CB8AC3E}">
        <p14:creationId xmlns:p14="http://schemas.microsoft.com/office/powerpoint/2010/main" val="1295785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6" name="TextShape 1"/>
          <p:cNvSpPr txBox="1"/>
          <p:nvPr/>
        </p:nvSpPr>
        <p:spPr>
          <a:xfrm>
            <a:off x="345138" y="191372"/>
            <a:ext cx="9432000" cy="583321"/>
          </a:xfrm>
          <a:prstGeom prst="rect">
            <a:avLst/>
          </a:prstGeom>
          <a:noFill/>
          <a:ln>
            <a:noFill/>
          </a:ln>
        </p:spPr>
        <p:txBody>
          <a:bodyPr lIns="90000" tIns="45000" rIns="90000" bIns="45000">
            <a:spAutoFit/>
          </a:bodyPr>
          <a:lstStyle/>
          <a:p>
            <a:pPr algn="ctr"/>
            <a:r>
              <a:rPr lang="fr-FR" sz="3200" u="sng" spc="-1" dirty="0"/>
              <a:t>En résumé</a:t>
            </a:r>
            <a:endParaRPr lang="fr-FR" sz="3200" u="sng" strike="noStrike" spc="-1" dirty="0">
              <a:highlight>
                <a:srgbClr val="FFFF00"/>
              </a:highlight>
            </a:endParaRPr>
          </a:p>
        </p:txBody>
      </p:sp>
      <p:sp>
        <p:nvSpPr>
          <p:cNvPr id="2" name="Rectangle : coins arrondis 1">
            <a:extLst>
              <a:ext uri="{FF2B5EF4-FFF2-40B4-BE49-F238E27FC236}">
                <a16:creationId xmlns:a16="http://schemas.microsoft.com/office/drawing/2014/main" id="{C3269066-E384-4E5F-A594-D7E65A2A6CBC}"/>
              </a:ext>
            </a:extLst>
          </p:cNvPr>
          <p:cNvSpPr/>
          <p:nvPr/>
        </p:nvSpPr>
        <p:spPr>
          <a:xfrm>
            <a:off x="973014" y="902678"/>
            <a:ext cx="8804123" cy="1383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Lorsqu’on souhaite inventer un objet technique, on doit toujours commencer par </a:t>
            </a:r>
          </a:p>
          <a:p>
            <a:pPr algn="ctr"/>
            <a:r>
              <a:rPr lang="fr-FR" dirty="0"/>
              <a:t>Définir </a:t>
            </a:r>
            <a:r>
              <a:rPr lang="fr-FR" dirty="0">
                <a:solidFill>
                  <a:srgbClr val="FF0000"/>
                </a:solidFill>
              </a:rPr>
              <a:t>la fonction d’usage </a:t>
            </a:r>
            <a:r>
              <a:rPr lang="fr-FR" dirty="0"/>
              <a:t>de l’objet technique ( A quoi va-t-il servir ?)</a:t>
            </a:r>
          </a:p>
          <a:p>
            <a:pPr algn="ctr"/>
            <a:r>
              <a:rPr lang="fr-FR" dirty="0"/>
              <a:t>Et dans un deuxième temps recenser </a:t>
            </a:r>
            <a:r>
              <a:rPr lang="fr-FR" dirty="0">
                <a:solidFill>
                  <a:srgbClr val="FF0000"/>
                </a:solidFill>
              </a:rPr>
              <a:t>les contraintes </a:t>
            </a:r>
            <a:r>
              <a:rPr lang="fr-FR" dirty="0"/>
              <a:t>que l’on devra respecter lorsqu’on imaginera cet objet.</a:t>
            </a:r>
          </a:p>
        </p:txBody>
      </p:sp>
      <p:pic>
        <p:nvPicPr>
          <p:cNvPr id="6" name="Image 5">
            <a:extLst>
              <a:ext uri="{FF2B5EF4-FFF2-40B4-BE49-F238E27FC236}">
                <a16:creationId xmlns:a16="http://schemas.microsoft.com/office/drawing/2014/main" id="{975107AA-B9A7-4F3E-9D7F-8404D23467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45044" y="2835275"/>
            <a:ext cx="1927510" cy="1445632"/>
          </a:xfrm>
          <a:prstGeom prst="rect">
            <a:avLst/>
          </a:prstGeom>
        </p:spPr>
      </p:pic>
      <p:sp>
        <p:nvSpPr>
          <p:cNvPr id="7" name="ZoneTexte 6">
            <a:extLst>
              <a:ext uri="{FF2B5EF4-FFF2-40B4-BE49-F238E27FC236}">
                <a16:creationId xmlns:a16="http://schemas.microsoft.com/office/drawing/2014/main" id="{EB6A1EE7-B238-49CF-B849-A42F3E4AAC4C}"/>
              </a:ext>
            </a:extLst>
          </p:cNvPr>
          <p:cNvSpPr txBox="1"/>
          <p:nvPr/>
        </p:nvSpPr>
        <p:spPr>
          <a:xfrm>
            <a:off x="4903783" y="4649754"/>
            <a:ext cx="1443327" cy="507831"/>
          </a:xfrm>
          <a:prstGeom prst="rect">
            <a:avLst/>
          </a:prstGeom>
          <a:noFill/>
        </p:spPr>
        <p:txBody>
          <a:bodyPr wrap="square" rtlCol="0">
            <a:spAutoFit/>
          </a:bodyPr>
          <a:lstStyle/>
          <a:p>
            <a:r>
              <a:rPr lang="fr-FR" sz="900">
                <a:hlinkClick r:id="rId4" tooltip="https://dan4kent.wordpress.com/2014/03/30/click/"/>
              </a:rPr>
              <a:t>Cette photo</a:t>
            </a:r>
            <a:r>
              <a:rPr lang="fr-FR" sz="900"/>
              <a:t> par Auteur inconnu est soumise à la licence </a:t>
            </a:r>
            <a:r>
              <a:rPr lang="fr-FR" sz="900">
                <a:hlinkClick r:id="rId5" tooltip="https://creativecommons.org/licenses/by-nc-sa/3.0/"/>
              </a:rPr>
              <a:t>CC BY-SA-NC</a:t>
            </a:r>
            <a:endParaRPr lang="fr-FR" sz="900"/>
          </a:p>
        </p:txBody>
      </p:sp>
      <p:sp>
        <p:nvSpPr>
          <p:cNvPr id="3" name="Bulle narrative : rectangle 2">
            <a:extLst>
              <a:ext uri="{FF2B5EF4-FFF2-40B4-BE49-F238E27FC236}">
                <a16:creationId xmlns:a16="http://schemas.microsoft.com/office/drawing/2014/main" id="{B9AB98D3-2815-4C93-BC7E-33142FEBC32D}"/>
              </a:ext>
            </a:extLst>
          </p:cNvPr>
          <p:cNvSpPr/>
          <p:nvPr/>
        </p:nvSpPr>
        <p:spPr>
          <a:xfrm>
            <a:off x="820615" y="2520462"/>
            <a:ext cx="2989385" cy="1230923"/>
          </a:xfrm>
          <a:prstGeom prst="wedgeRectCallout">
            <a:avLst>
              <a:gd name="adj1" fmla="val 77991"/>
              <a:gd name="adj2" fmla="val 6821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Fonction d’usage : </a:t>
            </a:r>
            <a:r>
              <a:rPr lang="fr-FR" dirty="0">
                <a:solidFill>
                  <a:schemeClr val="tx1"/>
                </a:solidFill>
                <a:highlight>
                  <a:srgbClr val="FFFF00"/>
                </a:highlight>
              </a:rPr>
              <a:t>le stylo doit permettre à l’utilisateur de laisser une trace sur un support papier</a:t>
            </a:r>
          </a:p>
        </p:txBody>
      </p:sp>
      <p:sp>
        <p:nvSpPr>
          <p:cNvPr id="9" name="Bulle narrative : rectangle 8">
            <a:extLst>
              <a:ext uri="{FF2B5EF4-FFF2-40B4-BE49-F238E27FC236}">
                <a16:creationId xmlns:a16="http://schemas.microsoft.com/office/drawing/2014/main" id="{3B9D7EF8-B96A-4130-B725-CEE98D326D5B}"/>
              </a:ext>
            </a:extLst>
          </p:cNvPr>
          <p:cNvSpPr/>
          <p:nvPr/>
        </p:nvSpPr>
        <p:spPr>
          <a:xfrm>
            <a:off x="5967046" y="4034292"/>
            <a:ext cx="3704493" cy="1444886"/>
          </a:xfrm>
          <a:prstGeom prst="wedgeRectCallout">
            <a:avLst>
              <a:gd name="adj1" fmla="val -66715"/>
              <a:gd name="adj2" fmla="val -889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contraintes : </a:t>
            </a:r>
          </a:p>
          <a:p>
            <a:pPr algn="ctr"/>
            <a:r>
              <a:rPr lang="fr-FR" dirty="0">
                <a:solidFill>
                  <a:schemeClr val="tx1"/>
                </a:solidFill>
                <a:highlight>
                  <a:srgbClr val="00FF00"/>
                </a:highlight>
              </a:rPr>
              <a:t>Le stylo ne devra  pas coûter cher</a:t>
            </a:r>
            <a:r>
              <a:rPr lang="fr-FR" dirty="0">
                <a:solidFill>
                  <a:schemeClr val="tx1"/>
                </a:solidFill>
              </a:rPr>
              <a:t>, </a:t>
            </a:r>
            <a:r>
              <a:rPr lang="fr-FR" dirty="0">
                <a:solidFill>
                  <a:schemeClr val="tx1"/>
                </a:solidFill>
                <a:highlight>
                  <a:srgbClr val="00FF00"/>
                </a:highlight>
              </a:rPr>
              <a:t>ne devra pas mettre en danger l’utilisateur, devra pouvoir tenir facilement dans la main</a:t>
            </a:r>
            <a:r>
              <a:rPr lang="fr-FR" dirty="0">
                <a:solidFill>
                  <a:schemeClr val="tx1"/>
                </a:solidFill>
              </a:rPr>
              <a:t>….</a:t>
            </a:r>
          </a:p>
        </p:txBody>
      </p:sp>
      <p:pic>
        <p:nvPicPr>
          <p:cNvPr id="8" name="Image 7">
            <a:extLst>
              <a:ext uri="{FF2B5EF4-FFF2-40B4-BE49-F238E27FC236}">
                <a16:creationId xmlns:a16="http://schemas.microsoft.com/office/drawing/2014/main" id="{281E82AF-9553-414E-AA58-925B1A76D0C7}"/>
              </a:ext>
            </a:extLst>
          </p:cNvPr>
          <p:cNvPicPr/>
          <p:nvPr/>
        </p:nvPicPr>
        <p:blipFill>
          <a:blip r:embed="rId6"/>
          <a:stretch/>
        </p:blipFill>
        <p:spPr>
          <a:xfrm>
            <a:off x="1452471" y="4040154"/>
            <a:ext cx="1665075" cy="1055585"/>
          </a:xfrm>
          <a:prstGeom prst="rect">
            <a:avLst/>
          </a:prstGeom>
          <a:ln>
            <a:noFill/>
          </a:ln>
        </p:spPr>
      </p:pic>
      <p:pic>
        <p:nvPicPr>
          <p:cNvPr id="10" name="Image 9">
            <a:extLst>
              <a:ext uri="{FF2B5EF4-FFF2-40B4-BE49-F238E27FC236}">
                <a16:creationId xmlns:a16="http://schemas.microsoft.com/office/drawing/2014/main" id="{7D3BC0BD-E305-4D01-98A8-EF847E844F25}"/>
              </a:ext>
            </a:extLst>
          </p:cNvPr>
          <p:cNvPicPr/>
          <p:nvPr/>
        </p:nvPicPr>
        <p:blipFill>
          <a:blip r:embed="rId7"/>
          <a:stretch>
            <a:fillRect/>
          </a:stretch>
        </p:blipFill>
        <p:spPr>
          <a:xfrm>
            <a:off x="7350369" y="2544685"/>
            <a:ext cx="1487611" cy="1230923"/>
          </a:xfrm>
          <a:prstGeom prst="rect">
            <a:avLst/>
          </a:prstGeom>
        </p:spPr>
      </p:pic>
    </p:spTree>
    <p:extLst>
      <p:ext uri="{BB962C8B-B14F-4D97-AF65-F5344CB8AC3E}">
        <p14:creationId xmlns:p14="http://schemas.microsoft.com/office/powerpoint/2010/main" val="3448654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6" name="TextShape 1"/>
          <p:cNvSpPr txBox="1"/>
          <p:nvPr/>
        </p:nvSpPr>
        <p:spPr>
          <a:xfrm>
            <a:off x="345138" y="191372"/>
            <a:ext cx="9432000" cy="1198875"/>
          </a:xfrm>
          <a:prstGeom prst="rect">
            <a:avLst/>
          </a:prstGeom>
          <a:noFill/>
          <a:ln>
            <a:noFill/>
          </a:ln>
        </p:spPr>
        <p:txBody>
          <a:bodyPr lIns="90000" tIns="45000" rIns="90000" bIns="45000">
            <a:spAutoFit/>
          </a:bodyPr>
          <a:lstStyle/>
          <a:p>
            <a:pPr algn="ctr"/>
            <a:r>
              <a:rPr lang="fr-FR" sz="2400" u="sng" spc="-1" dirty="0"/>
              <a:t>Quel outil permet de trouver les contraintes</a:t>
            </a:r>
          </a:p>
          <a:p>
            <a:pPr algn="ctr"/>
            <a:r>
              <a:rPr lang="fr-FR" sz="2400" u="sng" spc="-1" dirty="0"/>
              <a:t>Cet outil  se nomme </a:t>
            </a:r>
            <a:r>
              <a:rPr lang="fr-FR" sz="2400" u="sng" spc="-1" dirty="0">
                <a:solidFill>
                  <a:srgbClr val="FF0000"/>
                </a:solidFill>
              </a:rPr>
              <a:t>le diagramme des interactions </a:t>
            </a:r>
            <a:r>
              <a:rPr lang="fr-FR" sz="2400" u="sng" spc="-1" dirty="0"/>
              <a:t>ou </a:t>
            </a:r>
            <a:r>
              <a:rPr lang="fr-FR" sz="2400" u="sng" spc="-1" dirty="0">
                <a:solidFill>
                  <a:srgbClr val="FF0000"/>
                </a:solidFill>
              </a:rPr>
              <a:t>diagramme Pieuvre </a:t>
            </a:r>
            <a:endParaRPr lang="fr-FR" sz="2400" u="sng" strike="noStrike" spc="-1" dirty="0">
              <a:solidFill>
                <a:srgbClr val="FF0000"/>
              </a:solidFill>
            </a:endParaRPr>
          </a:p>
        </p:txBody>
      </p:sp>
      <p:sp>
        <p:nvSpPr>
          <p:cNvPr id="4" name="Organigramme : Document 3">
            <a:extLst>
              <a:ext uri="{FF2B5EF4-FFF2-40B4-BE49-F238E27FC236}">
                <a16:creationId xmlns:a16="http://schemas.microsoft.com/office/drawing/2014/main" id="{B98E0DA5-4931-4257-A013-1242C7494EBB}"/>
              </a:ext>
            </a:extLst>
          </p:cNvPr>
          <p:cNvSpPr/>
          <p:nvPr/>
        </p:nvSpPr>
        <p:spPr>
          <a:xfrm>
            <a:off x="6627921" y="1758462"/>
            <a:ext cx="3059723" cy="3720716"/>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diagramme Pieuvre permet, à partir d’informations données par le client de lister les contraintes qu’il va falloir respecter lors de la conception de l’objet technique </a:t>
            </a:r>
            <a:endParaRPr lang="fr-FR" dirty="0">
              <a:solidFill>
                <a:srgbClr val="FF0000"/>
              </a:solidFill>
            </a:endParaRPr>
          </a:p>
        </p:txBody>
      </p:sp>
      <p:sp>
        <p:nvSpPr>
          <p:cNvPr id="2" name="Ellipse 1">
            <a:extLst>
              <a:ext uri="{FF2B5EF4-FFF2-40B4-BE49-F238E27FC236}">
                <a16:creationId xmlns:a16="http://schemas.microsoft.com/office/drawing/2014/main" id="{C02BABE8-5CBF-4C1D-B609-BE7DEB2C20E1}"/>
              </a:ext>
            </a:extLst>
          </p:cNvPr>
          <p:cNvSpPr/>
          <p:nvPr/>
        </p:nvSpPr>
        <p:spPr>
          <a:xfrm>
            <a:off x="2572821" y="2923314"/>
            <a:ext cx="1969477" cy="797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Stylo</a:t>
            </a:r>
          </a:p>
        </p:txBody>
      </p:sp>
      <p:cxnSp>
        <p:nvCxnSpPr>
          <p:cNvPr id="7" name="Connecteur droit 6">
            <a:extLst>
              <a:ext uri="{FF2B5EF4-FFF2-40B4-BE49-F238E27FC236}">
                <a16:creationId xmlns:a16="http://schemas.microsoft.com/office/drawing/2014/main" id="{8C92377B-0CD0-428B-A130-8400ED36AFF2}"/>
              </a:ext>
            </a:extLst>
          </p:cNvPr>
          <p:cNvCxnSpPr>
            <a:stCxn id="5" idx="6"/>
            <a:endCxn id="2" idx="2"/>
          </p:cNvCxnSpPr>
          <p:nvPr/>
        </p:nvCxnSpPr>
        <p:spPr>
          <a:xfrm flipV="1">
            <a:off x="2368495" y="3321899"/>
            <a:ext cx="204326" cy="77793"/>
          </a:xfrm>
          <a:prstGeom prst="line">
            <a:avLst/>
          </a:prstGeom>
          <a:ln w="38100"/>
        </p:spPr>
        <p:style>
          <a:lnRef idx="1">
            <a:schemeClr val="dk1"/>
          </a:lnRef>
          <a:fillRef idx="0">
            <a:schemeClr val="dk1"/>
          </a:fillRef>
          <a:effectRef idx="0">
            <a:schemeClr val="dk1"/>
          </a:effectRef>
          <a:fontRef idx="minor">
            <a:schemeClr val="tx1"/>
          </a:fontRef>
        </p:style>
      </p:cxnSp>
      <p:grpSp>
        <p:nvGrpSpPr>
          <p:cNvPr id="6" name="Groupe 5">
            <a:extLst>
              <a:ext uri="{FF2B5EF4-FFF2-40B4-BE49-F238E27FC236}">
                <a16:creationId xmlns:a16="http://schemas.microsoft.com/office/drawing/2014/main" id="{7FC01902-2AA3-4E80-BFCE-C4A45CF5FBC7}"/>
              </a:ext>
            </a:extLst>
          </p:cNvPr>
          <p:cNvGrpSpPr/>
          <p:nvPr/>
        </p:nvGrpSpPr>
        <p:grpSpPr>
          <a:xfrm>
            <a:off x="551418" y="1848981"/>
            <a:ext cx="6012284" cy="2991351"/>
            <a:chOff x="551418" y="1848981"/>
            <a:chExt cx="6012284" cy="2991351"/>
          </a:xfrm>
        </p:grpSpPr>
        <p:sp>
          <p:nvSpPr>
            <p:cNvPr id="5" name="Ellipse 4">
              <a:extLst>
                <a:ext uri="{FF2B5EF4-FFF2-40B4-BE49-F238E27FC236}">
                  <a16:creationId xmlns:a16="http://schemas.microsoft.com/office/drawing/2014/main" id="{0E9B6F30-7E44-431B-954D-9B97CDFF2ACB}"/>
                </a:ext>
              </a:extLst>
            </p:cNvPr>
            <p:cNvSpPr/>
            <p:nvPr/>
          </p:nvSpPr>
          <p:spPr>
            <a:xfrm>
              <a:off x="551418" y="3108031"/>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Environnement</a:t>
              </a:r>
            </a:p>
          </p:txBody>
        </p:sp>
        <p:sp>
          <p:nvSpPr>
            <p:cNvPr id="11" name="Ellipse 10">
              <a:extLst>
                <a:ext uri="{FF2B5EF4-FFF2-40B4-BE49-F238E27FC236}">
                  <a16:creationId xmlns:a16="http://schemas.microsoft.com/office/drawing/2014/main" id="{B41B9F00-7AF1-4119-967A-CFE64DA5A587}"/>
                </a:ext>
              </a:extLst>
            </p:cNvPr>
            <p:cNvSpPr/>
            <p:nvPr/>
          </p:nvSpPr>
          <p:spPr>
            <a:xfrm>
              <a:off x="1256286" y="1848981"/>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l’utilisateur</a:t>
              </a:r>
            </a:p>
          </p:txBody>
        </p:sp>
        <p:sp>
          <p:nvSpPr>
            <p:cNvPr id="12" name="Ellipse 11">
              <a:extLst>
                <a:ext uri="{FF2B5EF4-FFF2-40B4-BE49-F238E27FC236}">
                  <a16:creationId xmlns:a16="http://schemas.microsoft.com/office/drawing/2014/main" id="{1E7E4024-E32C-4558-B968-C1155655A304}"/>
                </a:ext>
              </a:extLst>
            </p:cNvPr>
            <p:cNvSpPr/>
            <p:nvPr/>
          </p:nvSpPr>
          <p:spPr>
            <a:xfrm>
              <a:off x="1199070" y="4257011"/>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Prix</a:t>
              </a:r>
            </a:p>
          </p:txBody>
        </p:sp>
        <p:sp>
          <p:nvSpPr>
            <p:cNvPr id="16" name="Ellipse 15">
              <a:extLst>
                <a:ext uri="{FF2B5EF4-FFF2-40B4-BE49-F238E27FC236}">
                  <a16:creationId xmlns:a16="http://schemas.microsoft.com/office/drawing/2014/main" id="{C83380CE-730D-4BB3-AB02-AC15566C6778}"/>
                </a:ext>
              </a:extLst>
            </p:cNvPr>
            <p:cNvSpPr/>
            <p:nvPr/>
          </p:nvSpPr>
          <p:spPr>
            <a:xfrm>
              <a:off x="4131773" y="4216756"/>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Esthétique</a:t>
              </a:r>
            </a:p>
          </p:txBody>
        </p:sp>
        <p:sp>
          <p:nvSpPr>
            <p:cNvPr id="17" name="Ellipse 16">
              <a:extLst>
                <a:ext uri="{FF2B5EF4-FFF2-40B4-BE49-F238E27FC236}">
                  <a16:creationId xmlns:a16="http://schemas.microsoft.com/office/drawing/2014/main" id="{165C58E9-3305-407D-8B94-3090E5CC2D53}"/>
                </a:ext>
              </a:extLst>
            </p:cNvPr>
            <p:cNvSpPr/>
            <p:nvPr/>
          </p:nvSpPr>
          <p:spPr>
            <a:xfrm>
              <a:off x="4255477" y="1854242"/>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Support</a:t>
              </a:r>
            </a:p>
          </p:txBody>
        </p:sp>
        <p:sp>
          <p:nvSpPr>
            <p:cNvPr id="18" name="Ellipse 17">
              <a:extLst>
                <a:ext uri="{FF2B5EF4-FFF2-40B4-BE49-F238E27FC236}">
                  <a16:creationId xmlns:a16="http://schemas.microsoft.com/office/drawing/2014/main" id="{1DACA572-464A-4EFD-8DBA-9B129ABE1BB6}"/>
                </a:ext>
              </a:extLst>
            </p:cNvPr>
            <p:cNvSpPr/>
            <p:nvPr/>
          </p:nvSpPr>
          <p:spPr>
            <a:xfrm>
              <a:off x="4746625" y="3035499"/>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Sécurité</a:t>
              </a:r>
            </a:p>
          </p:txBody>
        </p:sp>
        <p:sp>
          <p:nvSpPr>
            <p:cNvPr id="3" name="Forme libre : forme 2">
              <a:extLst>
                <a:ext uri="{FF2B5EF4-FFF2-40B4-BE49-F238E27FC236}">
                  <a16:creationId xmlns:a16="http://schemas.microsoft.com/office/drawing/2014/main" id="{9FC4B07D-7798-492F-968D-A373E85028F4}"/>
                </a:ext>
              </a:extLst>
            </p:cNvPr>
            <p:cNvSpPr/>
            <p:nvPr/>
          </p:nvSpPr>
          <p:spPr>
            <a:xfrm>
              <a:off x="2133600" y="2426677"/>
              <a:ext cx="3130062" cy="681354"/>
            </a:xfrm>
            <a:custGeom>
              <a:avLst/>
              <a:gdLst>
                <a:gd name="connsiteX0" fmla="*/ 0 w 3130062"/>
                <a:gd name="connsiteY0" fmla="*/ 0 h 1887416"/>
                <a:gd name="connsiteX1" fmla="*/ 1301262 w 3130062"/>
                <a:gd name="connsiteY1" fmla="*/ 1887415 h 1887416"/>
                <a:gd name="connsiteX2" fmla="*/ 3130062 w 3130062"/>
                <a:gd name="connsiteY2" fmla="*/ 11723 h 1887416"/>
              </a:gdLst>
              <a:ahLst/>
              <a:cxnLst>
                <a:cxn ang="0">
                  <a:pos x="connsiteX0" y="connsiteY0"/>
                </a:cxn>
                <a:cxn ang="0">
                  <a:pos x="connsiteX1" y="connsiteY1"/>
                </a:cxn>
                <a:cxn ang="0">
                  <a:pos x="connsiteX2" y="connsiteY2"/>
                </a:cxn>
              </a:cxnLst>
              <a:rect l="l" t="t" r="r" b="b"/>
              <a:pathLst>
                <a:path w="3130062" h="1887416">
                  <a:moveTo>
                    <a:pt x="0" y="0"/>
                  </a:moveTo>
                  <a:cubicBezTo>
                    <a:pt x="389792" y="942730"/>
                    <a:pt x="779585" y="1885461"/>
                    <a:pt x="1301262" y="1887415"/>
                  </a:cubicBezTo>
                  <a:cubicBezTo>
                    <a:pt x="1822939" y="1889369"/>
                    <a:pt x="2833078" y="316523"/>
                    <a:pt x="3130062" y="1172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09D792B2-FFE7-4ADA-B386-04E0228E4F07}"/>
                </a:ext>
              </a:extLst>
            </p:cNvPr>
            <p:cNvCxnSpPr>
              <a:cxnSpLocks/>
              <a:endCxn id="2" idx="3"/>
            </p:cNvCxnSpPr>
            <p:nvPr/>
          </p:nvCxnSpPr>
          <p:spPr>
            <a:xfrm flipV="1">
              <a:off x="2327070" y="3603740"/>
              <a:ext cx="534174" cy="67719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9F40992D-4AFA-461B-87DC-AB88C8795117}"/>
                </a:ext>
              </a:extLst>
            </p:cNvPr>
            <p:cNvCxnSpPr>
              <a:cxnSpLocks/>
              <a:stCxn id="16" idx="0"/>
              <a:endCxn id="2" idx="4"/>
            </p:cNvCxnSpPr>
            <p:nvPr/>
          </p:nvCxnSpPr>
          <p:spPr>
            <a:xfrm flipH="1" flipV="1">
              <a:off x="3557560" y="3720483"/>
              <a:ext cx="1482752" cy="496273"/>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Connecteur droit 19">
              <a:extLst>
                <a:ext uri="{FF2B5EF4-FFF2-40B4-BE49-F238E27FC236}">
                  <a16:creationId xmlns:a16="http://schemas.microsoft.com/office/drawing/2014/main" id="{0EDDDF58-3945-4151-99E1-2429441727F0}"/>
                </a:ext>
              </a:extLst>
            </p:cNvPr>
            <p:cNvCxnSpPr>
              <a:cxnSpLocks/>
              <a:stCxn id="18" idx="2"/>
              <a:endCxn id="2" idx="6"/>
            </p:cNvCxnSpPr>
            <p:nvPr/>
          </p:nvCxnSpPr>
          <p:spPr>
            <a:xfrm flipH="1" flipV="1">
              <a:off x="4542298" y="3321899"/>
              <a:ext cx="204327" cy="5261"/>
            </a:xfrm>
            <a:prstGeom prst="line">
              <a:avLst/>
            </a:prstGeom>
            <a:ln w="38100"/>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99240CB6-67A4-438F-996E-DE372E3E559C}"/>
                </a:ext>
              </a:extLst>
            </p:cNvPr>
            <p:cNvSpPr txBox="1"/>
            <p:nvPr/>
          </p:nvSpPr>
          <p:spPr>
            <a:xfrm>
              <a:off x="3010797" y="2692135"/>
              <a:ext cx="1086889" cy="369332"/>
            </a:xfrm>
            <a:prstGeom prst="rect">
              <a:avLst/>
            </a:prstGeom>
            <a:noFill/>
          </p:spPr>
          <p:txBody>
            <a:bodyPr wrap="square" rtlCol="0">
              <a:spAutoFit/>
            </a:bodyPr>
            <a:lstStyle/>
            <a:p>
              <a:pPr algn="ctr"/>
              <a:r>
                <a:rPr lang="fr-FR" dirty="0">
                  <a:solidFill>
                    <a:srgbClr val="FF0000"/>
                  </a:solidFill>
                </a:rPr>
                <a:t>FP1</a:t>
              </a:r>
            </a:p>
          </p:txBody>
        </p:sp>
        <p:sp>
          <p:nvSpPr>
            <p:cNvPr id="23" name="ZoneTexte 22">
              <a:extLst>
                <a:ext uri="{FF2B5EF4-FFF2-40B4-BE49-F238E27FC236}">
                  <a16:creationId xmlns:a16="http://schemas.microsoft.com/office/drawing/2014/main" id="{D24B00E8-B0FC-48F6-BE41-2701E3F76E88}"/>
                </a:ext>
              </a:extLst>
            </p:cNvPr>
            <p:cNvSpPr txBox="1"/>
            <p:nvPr/>
          </p:nvSpPr>
          <p:spPr>
            <a:xfrm>
              <a:off x="2593034" y="2325360"/>
              <a:ext cx="1086889" cy="369332"/>
            </a:xfrm>
            <a:prstGeom prst="rect">
              <a:avLst/>
            </a:prstGeom>
            <a:noFill/>
          </p:spPr>
          <p:txBody>
            <a:bodyPr wrap="square" rtlCol="0">
              <a:spAutoFit/>
            </a:bodyPr>
            <a:lstStyle/>
            <a:p>
              <a:pPr algn="ctr"/>
              <a:r>
                <a:rPr lang="fr-FR" dirty="0">
                  <a:solidFill>
                    <a:srgbClr val="FF0000"/>
                  </a:solidFill>
                </a:rPr>
                <a:t>C1</a:t>
              </a:r>
            </a:p>
          </p:txBody>
        </p:sp>
        <p:cxnSp>
          <p:nvCxnSpPr>
            <p:cNvPr id="24" name="Connecteur droit 23">
              <a:extLst>
                <a:ext uri="{FF2B5EF4-FFF2-40B4-BE49-F238E27FC236}">
                  <a16:creationId xmlns:a16="http://schemas.microsoft.com/office/drawing/2014/main" id="{790AEF47-964C-4034-B08D-551868B63DAA}"/>
                </a:ext>
              </a:extLst>
            </p:cNvPr>
            <p:cNvCxnSpPr>
              <a:cxnSpLocks/>
              <a:endCxn id="11" idx="5"/>
            </p:cNvCxnSpPr>
            <p:nvPr/>
          </p:nvCxnSpPr>
          <p:spPr>
            <a:xfrm flipH="1" flipV="1">
              <a:off x="2807258" y="2346877"/>
              <a:ext cx="347889" cy="598643"/>
            </a:xfrm>
            <a:prstGeom prst="line">
              <a:avLst/>
            </a:prstGeom>
            <a:ln w="38100"/>
          </p:spPr>
          <p:style>
            <a:lnRef idx="1">
              <a:schemeClr val="dk1"/>
            </a:lnRef>
            <a:fillRef idx="0">
              <a:schemeClr val="dk1"/>
            </a:fillRef>
            <a:effectRef idx="0">
              <a:schemeClr val="dk1"/>
            </a:effectRef>
            <a:fontRef idx="minor">
              <a:schemeClr val="tx1"/>
            </a:fontRef>
          </p:style>
        </p:cxnSp>
        <p:sp>
          <p:nvSpPr>
            <p:cNvPr id="27" name="ZoneTexte 26">
              <a:extLst>
                <a:ext uri="{FF2B5EF4-FFF2-40B4-BE49-F238E27FC236}">
                  <a16:creationId xmlns:a16="http://schemas.microsoft.com/office/drawing/2014/main" id="{A492EA8C-B003-4A39-A9D4-B1B890C88363}"/>
                </a:ext>
              </a:extLst>
            </p:cNvPr>
            <p:cNvSpPr txBox="1"/>
            <p:nvPr/>
          </p:nvSpPr>
          <p:spPr>
            <a:xfrm>
              <a:off x="4431323" y="2876801"/>
              <a:ext cx="608989" cy="369332"/>
            </a:xfrm>
            <a:prstGeom prst="rect">
              <a:avLst/>
            </a:prstGeom>
            <a:noFill/>
          </p:spPr>
          <p:txBody>
            <a:bodyPr wrap="square" rtlCol="0">
              <a:spAutoFit/>
            </a:bodyPr>
            <a:lstStyle/>
            <a:p>
              <a:r>
                <a:rPr lang="fr-FR" dirty="0">
                  <a:solidFill>
                    <a:srgbClr val="FF0000"/>
                  </a:solidFill>
                </a:rPr>
                <a:t>C2</a:t>
              </a:r>
            </a:p>
          </p:txBody>
        </p:sp>
        <p:sp>
          <p:nvSpPr>
            <p:cNvPr id="28" name="ZoneTexte 27">
              <a:extLst>
                <a:ext uri="{FF2B5EF4-FFF2-40B4-BE49-F238E27FC236}">
                  <a16:creationId xmlns:a16="http://schemas.microsoft.com/office/drawing/2014/main" id="{320DEFEE-590E-42A6-9177-6ACDEC5F1FDA}"/>
                </a:ext>
              </a:extLst>
            </p:cNvPr>
            <p:cNvSpPr txBox="1"/>
            <p:nvPr/>
          </p:nvSpPr>
          <p:spPr>
            <a:xfrm>
              <a:off x="4431323" y="3720483"/>
              <a:ext cx="550196" cy="369332"/>
            </a:xfrm>
            <a:prstGeom prst="rect">
              <a:avLst/>
            </a:prstGeom>
            <a:noFill/>
          </p:spPr>
          <p:txBody>
            <a:bodyPr wrap="square" rtlCol="0">
              <a:spAutoFit/>
            </a:bodyPr>
            <a:lstStyle/>
            <a:p>
              <a:r>
                <a:rPr lang="fr-FR" dirty="0">
                  <a:solidFill>
                    <a:srgbClr val="FF0000"/>
                  </a:solidFill>
                </a:rPr>
                <a:t>C3</a:t>
              </a:r>
            </a:p>
          </p:txBody>
        </p:sp>
        <p:sp>
          <p:nvSpPr>
            <p:cNvPr id="29" name="ZoneTexte 28">
              <a:extLst>
                <a:ext uri="{FF2B5EF4-FFF2-40B4-BE49-F238E27FC236}">
                  <a16:creationId xmlns:a16="http://schemas.microsoft.com/office/drawing/2014/main" id="{26D52501-BBC8-47EB-9E46-94CCBC5D17C9}"/>
                </a:ext>
              </a:extLst>
            </p:cNvPr>
            <p:cNvSpPr txBox="1"/>
            <p:nvPr/>
          </p:nvSpPr>
          <p:spPr>
            <a:xfrm>
              <a:off x="2133600" y="3732570"/>
              <a:ext cx="623083" cy="369332"/>
            </a:xfrm>
            <a:prstGeom prst="rect">
              <a:avLst/>
            </a:prstGeom>
            <a:noFill/>
          </p:spPr>
          <p:txBody>
            <a:bodyPr wrap="square" rtlCol="0">
              <a:spAutoFit/>
            </a:bodyPr>
            <a:lstStyle/>
            <a:p>
              <a:r>
                <a:rPr lang="fr-FR" dirty="0">
                  <a:solidFill>
                    <a:srgbClr val="FF0000"/>
                  </a:solidFill>
                </a:rPr>
                <a:t>C4</a:t>
              </a:r>
            </a:p>
          </p:txBody>
        </p:sp>
        <p:sp>
          <p:nvSpPr>
            <p:cNvPr id="30" name="ZoneTexte 29">
              <a:extLst>
                <a:ext uri="{FF2B5EF4-FFF2-40B4-BE49-F238E27FC236}">
                  <a16:creationId xmlns:a16="http://schemas.microsoft.com/office/drawing/2014/main" id="{4FFD26BA-F511-4CF8-B83A-3C034748892F}"/>
                </a:ext>
              </a:extLst>
            </p:cNvPr>
            <p:cNvSpPr txBox="1"/>
            <p:nvPr/>
          </p:nvSpPr>
          <p:spPr>
            <a:xfrm>
              <a:off x="2164689" y="2935511"/>
              <a:ext cx="635431" cy="369332"/>
            </a:xfrm>
            <a:prstGeom prst="rect">
              <a:avLst/>
            </a:prstGeom>
            <a:noFill/>
          </p:spPr>
          <p:txBody>
            <a:bodyPr wrap="square" rtlCol="0">
              <a:spAutoFit/>
            </a:bodyPr>
            <a:lstStyle/>
            <a:p>
              <a:r>
                <a:rPr lang="fr-FR" dirty="0">
                  <a:solidFill>
                    <a:srgbClr val="FF0000"/>
                  </a:solidFill>
                </a:rPr>
                <a:t>C5</a:t>
              </a:r>
            </a:p>
          </p:txBody>
        </p:sp>
      </p:grpSp>
    </p:spTree>
    <p:extLst>
      <p:ext uri="{BB962C8B-B14F-4D97-AF65-F5344CB8AC3E}">
        <p14:creationId xmlns:p14="http://schemas.microsoft.com/office/powerpoint/2010/main" val="1828010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6" name="TextShape 1"/>
          <p:cNvSpPr txBox="1"/>
          <p:nvPr/>
        </p:nvSpPr>
        <p:spPr>
          <a:xfrm>
            <a:off x="345138" y="191372"/>
            <a:ext cx="9432000" cy="460211"/>
          </a:xfrm>
          <a:prstGeom prst="rect">
            <a:avLst/>
          </a:prstGeom>
          <a:noFill/>
          <a:ln>
            <a:noFill/>
          </a:ln>
        </p:spPr>
        <p:txBody>
          <a:bodyPr lIns="90000" tIns="45000" rIns="90000" bIns="45000">
            <a:spAutoFit/>
          </a:bodyPr>
          <a:lstStyle/>
          <a:p>
            <a:pPr algn="ctr"/>
            <a:r>
              <a:rPr lang="fr-FR" sz="2400" u="sng" spc="-1" dirty="0">
                <a:solidFill>
                  <a:srgbClr val="FF0000"/>
                </a:solidFill>
              </a:rPr>
              <a:t>Le diagramme Pieuvre </a:t>
            </a:r>
            <a:endParaRPr lang="fr-FR" sz="2400" u="sng" strike="noStrike" spc="-1" dirty="0">
              <a:solidFill>
                <a:srgbClr val="FF0000"/>
              </a:solidFill>
            </a:endParaRPr>
          </a:p>
        </p:txBody>
      </p:sp>
      <p:cxnSp>
        <p:nvCxnSpPr>
          <p:cNvPr id="7" name="Connecteur droit 6">
            <a:extLst>
              <a:ext uri="{FF2B5EF4-FFF2-40B4-BE49-F238E27FC236}">
                <a16:creationId xmlns:a16="http://schemas.microsoft.com/office/drawing/2014/main" id="{8C92377B-0CD0-428B-A130-8400ED36AFF2}"/>
              </a:ext>
            </a:extLst>
          </p:cNvPr>
          <p:cNvCxnSpPr>
            <a:stCxn id="5" idx="6"/>
            <a:endCxn id="2" idx="2"/>
          </p:cNvCxnSpPr>
          <p:nvPr/>
        </p:nvCxnSpPr>
        <p:spPr>
          <a:xfrm flipV="1">
            <a:off x="3208522" y="2398803"/>
            <a:ext cx="780477" cy="77793"/>
          </a:xfrm>
          <a:prstGeom prst="line">
            <a:avLst/>
          </a:prstGeom>
          <a:ln w="38100"/>
        </p:spPr>
        <p:style>
          <a:lnRef idx="1">
            <a:schemeClr val="dk1"/>
          </a:lnRef>
          <a:fillRef idx="0">
            <a:schemeClr val="dk1"/>
          </a:fillRef>
          <a:effectRef idx="0">
            <a:schemeClr val="dk1"/>
          </a:effectRef>
          <a:fontRef idx="minor">
            <a:schemeClr val="tx1"/>
          </a:fontRef>
        </p:style>
      </p:cxnSp>
      <p:sp>
        <p:nvSpPr>
          <p:cNvPr id="29" name="ZoneTexte 28">
            <a:extLst>
              <a:ext uri="{FF2B5EF4-FFF2-40B4-BE49-F238E27FC236}">
                <a16:creationId xmlns:a16="http://schemas.microsoft.com/office/drawing/2014/main" id="{26D52501-BBC8-47EB-9E46-94CCBC5D17C9}"/>
              </a:ext>
            </a:extLst>
          </p:cNvPr>
          <p:cNvSpPr txBox="1"/>
          <p:nvPr/>
        </p:nvSpPr>
        <p:spPr>
          <a:xfrm>
            <a:off x="3666751" y="2640666"/>
            <a:ext cx="623083" cy="369332"/>
          </a:xfrm>
          <a:prstGeom prst="rect">
            <a:avLst/>
          </a:prstGeom>
          <a:noFill/>
        </p:spPr>
        <p:txBody>
          <a:bodyPr wrap="square" rtlCol="0">
            <a:spAutoFit/>
          </a:bodyPr>
          <a:lstStyle/>
          <a:p>
            <a:r>
              <a:rPr lang="fr-FR" dirty="0">
                <a:solidFill>
                  <a:srgbClr val="FF0000"/>
                </a:solidFill>
              </a:rPr>
              <a:t>C4</a:t>
            </a:r>
          </a:p>
        </p:txBody>
      </p:sp>
      <p:sp>
        <p:nvSpPr>
          <p:cNvPr id="2" name="Ellipse 1">
            <a:extLst>
              <a:ext uri="{FF2B5EF4-FFF2-40B4-BE49-F238E27FC236}">
                <a16:creationId xmlns:a16="http://schemas.microsoft.com/office/drawing/2014/main" id="{C02BABE8-5CBF-4C1D-B609-BE7DEB2C20E1}"/>
              </a:ext>
            </a:extLst>
          </p:cNvPr>
          <p:cNvSpPr/>
          <p:nvPr/>
        </p:nvSpPr>
        <p:spPr>
          <a:xfrm>
            <a:off x="3988999" y="2000218"/>
            <a:ext cx="1969477" cy="797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Stylo</a:t>
            </a:r>
          </a:p>
        </p:txBody>
      </p:sp>
      <p:sp>
        <p:nvSpPr>
          <p:cNvPr id="5" name="Ellipse 4">
            <a:extLst>
              <a:ext uri="{FF2B5EF4-FFF2-40B4-BE49-F238E27FC236}">
                <a16:creationId xmlns:a16="http://schemas.microsoft.com/office/drawing/2014/main" id="{0E9B6F30-7E44-431B-954D-9B97CDFF2ACB}"/>
              </a:ext>
            </a:extLst>
          </p:cNvPr>
          <p:cNvSpPr/>
          <p:nvPr/>
        </p:nvSpPr>
        <p:spPr>
          <a:xfrm>
            <a:off x="1391445" y="2184935"/>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Environnement</a:t>
            </a:r>
          </a:p>
        </p:txBody>
      </p:sp>
      <p:sp>
        <p:nvSpPr>
          <p:cNvPr id="12" name="Ellipse 11">
            <a:extLst>
              <a:ext uri="{FF2B5EF4-FFF2-40B4-BE49-F238E27FC236}">
                <a16:creationId xmlns:a16="http://schemas.microsoft.com/office/drawing/2014/main" id="{1E7E4024-E32C-4558-B968-C1155655A304}"/>
              </a:ext>
            </a:extLst>
          </p:cNvPr>
          <p:cNvSpPr/>
          <p:nvPr/>
        </p:nvSpPr>
        <p:spPr>
          <a:xfrm>
            <a:off x="2093467" y="3268917"/>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Prix</a:t>
            </a:r>
          </a:p>
        </p:txBody>
      </p:sp>
      <p:sp>
        <p:nvSpPr>
          <p:cNvPr id="16" name="Ellipse 15">
            <a:extLst>
              <a:ext uri="{FF2B5EF4-FFF2-40B4-BE49-F238E27FC236}">
                <a16:creationId xmlns:a16="http://schemas.microsoft.com/office/drawing/2014/main" id="{C83380CE-730D-4BB3-AB02-AC15566C6778}"/>
              </a:ext>
            </a:extLst>
          </p:cNvPr>
          <p:cNvSpPr/>
          <p:nvPr/>
        </p:nvSpPr>
        <p:spPr>
          <a:xfrm>
            <a:off x="5547951" y="3293660"/>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Esthétique</a:t>
            </a:r>
          </a:p>
        </p:txBody>
      </p:sp>
      <p:sp>
        <p:nvSpPr>
          <p:cNvPr id="18" name="Ellipse 17">
            <a:extLst>
              <a:ext uri="{FF2B5EF4-FFF2-40B4-BE49-F238E27FC236}">
                <a16:creationId xmlns:a16="http://schemas.microsoft.com/office/drawing/2014/main" id="{1DACA572-464A-4EFD-8DBA-9B129ABE1BB6}"/>
              </a:ext>
            </a:extLst>
          </p:cNvPr>
          <p:cNvSpPr/>
          <p:nvPr/>
        </p:nvSpPr>
        <p:spPr>
          <a:xfrm>
            <a:off x="6162803" y="2112403"/>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Sécurité</a:t>
            </a:r>
          </a:p>
        </p:txBody>
      </p:sp>
      <p:cxnSp>
        <p:nvCxnSpPr>
          <p:cNvPr id="14" name="Connecteur droit 13">
            <a:extLst>
              <a:ext uri="{FF2B5EF4-FFF2-40B4-BE49-F238E27FC236}">
                <a16:creationId xmlns:a16="http://schemas.microsoft.com/office/drawing/2014/main" id="{09D792B2-FFE7-4ADA-B386-04E0228E4F07}"/>
              </a:ext>
            </a:extLst>
          </p:cNvPr>
          <p:cNvCxnSpPr>
            <a:cxnSpLocks/>
            <a:endCxn id="2" idx="3"/>
          </p:cNvCxnSpPr>
          <p:nvPr/>
        </p:nvCxnSpPr>
        <p:spPr>
          <a:xfrm flipV="1">
            <a:off x="3743248" y="2680644"/>
            <a:ext cx="534174" cy="67719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9F40992D-4AFA-461B-87DC-AB88C8795117}"/>
              </a:ext>
            </a:extLst>
          </p:cNvPr>
          <p:cNvCxnSpPr>
            <a:cxnSpLocks/>
            <a:stCxn id="16" idx="0"/>
            <a:endCxn id="2" idx="4"/>
          </p:cNvCxnSpPr>
          <p:nvPr/>
        </p:nvCxnSpPr>
        <p:spPr>
          <a:xfrm flipH="1" flipV="1">
            <a:off x="4973738" y="2797387"/>
            <a:ext cx="1482752" cy="496273"/>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Connecteur droit 19">
            <a:extLst>
              <a:ext uri="{FF2B5EF4-FFF2-40B4-BE49-F238E27FC236}">
                <a16:creationId xmlns:a16="http://schemas.microsoft.com/office/drawing/2014/main" id="{0EDDDF58-3945-4151-99E1-2429441727F0}"/>
              </a:ext>
            </a:extLst>
          </p:cNvPr>
          <p:cNvCxnSpPr>
            <a:cxnSpLocks/>
            <a:stCxn id="18" idx="2"/>
            <a:endCxn id="2" idx="6"/>
          </p:cNvCxnSpPr>
          <p:nvPr/>
        </p:nvCxnSpPr>
        <p:spPr>
          <a:xfrm flipH="1" flipV="1">
            <a:off x="5958476" y="2398803"/>
            <a:ext cx="204327" cy="5261"/>
          </a:xfrm>
          <a:prstGeom prst="line">
            <a:avLst/>
          </a:prstGeom>
          <a:ln w="38100"/>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D24B00E8-B0FC-48F6-BE41-2701E3F76E88}"/>
              </a:ext>
            </a:extLst>
          </p:cNvPr>
          <p:cNvSpPr txBox="1"/>
          <p:nvPr/>
        </p:nvSpPr>
        <p:spPr>
          <a:xfrm>
            <a:off x="4009212" y="1402264"/>
            <a:ext cx="1086889" cy="369332"/>
          </a:xfrm>
          <a:prstGeom prst="rect">
            <a:avLst/>
          </a:prstGeom>
          <a:noFill/>
        </p:spPr>
        <p:txBody>
          <a:bodyPr wrap="square" rtlCol="0">
            <a:spAutoFit/>
          </a:bodyPr>
          <a:lstStyle/>
          <a:p>
            <a:pPr algn="ctr"/>
            <a:r>
              <a:rPr lang="fr-FR" dirty="0">
                <a:solidFill>
                  <a:srgbClr val="FF0000"/>
                </a:solidFill>
              </a:rPr>
              <a:t>C1</a:t>
            </a:r>
          </a:p>
        </p:txBody>
      </p:sp>
      <p:cxnSp>
        <p:nvCxnSpPr>
          <p:cNvPr id="24" name="Connecteur droit 23">
            <a:extLst>
              <a:ext uri="{FF2B5EF4-FFF2-40B4-BE49-F238E27FC236}">
                <a16:creationId xmlns:a16="http://schemas.microsoft.com/office/drawing/2014/main" id="{790AEF47-964C-4034-B08D-551868B63DAA}"/>
              </a:ext>
            </a:extLst>
          </p:cNvPr>
          <p:cNvCxnSpPr>
            <a:cxnSpLocks/>
            <a:endCxn id="11" idx="5"/>
          </p:cNvCxnSpPr>
          <p:nvPr/>
        </p:nvCxnSpPr>
        <p:spPr>
          <a:xfrm flipH="1" flipV="1">
            <a:off x="4223436" y="1423781"/>
            <a:ext cx="347889" cy="598643"/>
          </a:xfrm>
          <a:prstGeom prst="line">
            <a:avLst/>
          </a:prstGeom>
          <a:ln w="38100"/>
        </p:spPr>
        <p:style>
          <a:lnRef idx="1">
            <a:schemeClr val="dk1"/>
          </a:lnRef>
          <a:fillRef idx="0">
            <a:schemeClr val="dk1"/>
          </a:fillRef>
          <a:effectRef idx="0">
            <a:schemeClr val="dk1"/>
          </a:effectRef>
          <a:fontRef idx="minor">
            <a:schemeClr val="tx1"/>
          </a:fontRef>
        </p:style>
      </p:cxnSp>
      <p:sp>
        <p:nvSpPr>
          <p:cNvPr id="27" name="ZoneTexte 26">
            <a:extLst>
              <a:ext uri="{FF2B5EF4-FFF2-40B4-BE49-F238E27FC236}">
                <a16:creationId xmlns:a16="http://schemas.microsoft.com/office/drawing/2014/main" id="{A492EA8C-B003-4A39-A9D4-B1B890C88363}"/>
              </a:ext>
            </a:extLst>
          </p:cNvPr>
          <p:cNvSpPr txBox="1"/>
          <p:nvPr/>
        </p:nvSpPr>
        <p:spPr>
          <a:xfrm>
            <a:off x="5813413" y="1953705"/>
            <a:ext cx="608989" cy="369332"/>
          </a:xfrm>
          <a:prstGeom prst="rect">
            <a:avLst/>
          </a:prstGeom>
          <a:noFill/>
        </p:spPr>
        <p:txBody>
          <a:bodyPr wrap="square" rtlCol="0">
            <a:spAutoFit/>
          </a:bodyPr>
          <a:lstStyle/>
          <a:p>
            <a:r>
              <a:rPr lang="fr-FR" dirty="0">
                <a:solidFill>
                  <a:srgbClr val="FF0000"/>
                </a:solidFill>
              </a:rPr>
              <a:t>C2</a:t>
            </a:r>
          </a:p>
        </p:txBody>
      </p:sp>
      <p:sp>
        <p:nvSpPr>
          <p:cNvPr id="28" name="ZoneTexte 27">
            <a:extLst>
              <a:ext uri="{FF2B5EF4-FFF2-40B4-BE49-F238E27FC236}">
                <a16:creationId xmlns:a16="http://schemas.microsoft.com/office/drawing/2014/main" id="{320DEFEE-590E-42A6-9177-6ACDEC5F1FDA}"/>
              </a:ext>
            </a:extLst>
          </p:cNvPr>
          <p:cNvSpPr txBox="1"/>
          <p:nvPr/>
        </p:nvSpPr>
        <p:spPr>
          <a:xfrm>
            <a:off x="5847501" y="2797387"/>
            <a:ext cx="550196" cy="369332"/>
          </a:xfrm>
          <a:prstGeom prst="rect">
            <a:avLst/>
          </a:prstGeom>
          <a:noFill/>
        </p:spPr>
        <p:txBody>
          <a:bodyPr wrap="square" rtlCol="0">
            <a:spAutoFit/>
          </a:bodyPr>
          <a:lstStyle/>
          <a:p>
            <a:r>
              <a:rPr lang="fr-FR" dirty="0">
                <a:solidFill>
                  <a:srgbClr val="FF0000"/>
                </a:solidFill>
              </a:rPr>
              <a:t>C3</a:t>
            </a:r>
          </a:p>
        </p:txBody>
      </p:sp>
      <p:sp>
        <p:nvSpPr>
          <p:cNvPr id="30" name="ZoneTexte 29">
            <a:extLst>
              <a:ext uri="{FF2B5EF4-FFF2-40B4-BE49-F238E27FC236}">
                <a16:creationId xmlns:a16="http://schemas.microsoft.com/office/drawing/2014/main" id="{4FFD26BA-F511-4CF8-B83A-3C034748892F}"/>
              </a:ext>
            </a:extLst>
          </p:cNvPr>
          <p:cNvSpPr txBox="1"/>
          <p:nvPr/>
        </p:nvSpPr>
        <p:spPr>
          <a:xfrm>
            <a:off x="3554876" y="2012415"/>
            <a:ext cx="635431" cy="369332"/>
          </a:xfrm>
          <a:prstGeom prst="rect">
            <a:avLst/>
          </a:prstGeom>
          <a:noFill/>
        </p:spPr>
        <p:txBody>
          <a:bodyPr wrap="square" rtlCol="0">
            <a:spAutoFit/>
          </a:bodyPr>
          <a:lstStyle/>
          <a:p>
            <a:r>
              <a:rPr lang="fr-FR" dirty="0">
                <a:solidFill>
                  <a:srgbClr val="FF0000"/>
                </a:solidFill>
              </a:rPr>
              <a:t>C5</a:t>
            </a:r>
          </a:p>
        </p:txBody>
      </p:sp>
      <p:grpSp>
        <p:nvGrpSpPr>
          <p:cNvPr id="22" name="Groupe 21">
            <a:extLst>
              <a:ext uri="{FF2B5EF4-FFF2-40B4-BE49-F238E27FC236}">
                <a16:creationId xmlns:a16="http://schemas.microsoft.com/office/drawing/2014/main" id="{78FF3D4B-9B7A-44FA-B123-18B594A2B26F}"/>
              </a:ext>
            </a:extLst>
          </p:cNvPr>
          <p:cNvGrpSpPr/>
          <p:nvPr/>
        </p:nvGrpSpPr>
        <p:grpSpPr>
          <a:xfrm>
            <a:off x="2672464" y="925885"/>
            <a:ext cx="4816268" cy="1268423"/>
            <a:chOff x="2672464" y="925885"/>
            <a:chExt cx="4816268" cy="1268423"/>
          </a:xfrm>
        </p:grpSpPr>
        <p:sp>
          <p:nvSpPr>
            <p:cNvPr id="11" name="Ellipse 10">
              <a:extLst>
                <a:ext uri="{FF2B5EF4-FFF2-40B4-BE49-F238E27FC236}">
                  <a16:creationId xmlns:a16="http://schemas.microsoft.com/office/drawing/2014/main" id="{B41B9F00-7AF1-4119-967A-CFE64DA5A587}"/>
                </a:ext>
              </a:extLst>
            </p:cNvPr>
            <p:cNvSpPr/>
            <p:nvPr/>
          </p:nvSpPr>
          <p:spPr>
            <a:xfrm>
              <a:off x="2672464" y="925885"/>
              <a:ext cx="1817077" cy="583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l’utilisateur</a:t>
              </a:r>
            </a:p>
          </p:txBody>
        </p:sp>
        <p:sp>
          <p:nvSpPr>
            <p:cNvPr id="17" name="Ellipse 16">
              <a:extLst>
                <a:ext uri="{FF2B5EF4-FFF2-40B4-BE49-F238E27FC236}">
                  <a16:creationId xmlns:a16="http://schemas.microsoft.com/office/drawing/2014/main" id="{165C58E9-3305-407D-8B94-3090E5CC2D53}"/>
                </a:ext>
              </a:extLst>
            </p:cNvPr>
            <p:cNvSpPr/>
            <p:nvPr/>
          </p:nvSpPr>
          <p:spPr>
            <a:xfrm>
              <a:off x="5671655" y="931146"/>
              <a:ext cx="1817077" cy="5833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Support</a:t>
              </a:r>
            </a:p>
          </p:txBody>
        </p:sp>
        <p:sp>
          <p:nvSpPr>
            <p:cNvPr id="21" name="ZoneTexte 20">
              <a:extLst>
                <a:ext uri="{FF2B5EF4-FFF2-40B4-BE49-F238E27FC236}">
                  <a16:creationId xmlns:a16="http://schemas.microsoft.com/office/drawing/2014/main" id="{99240CB6-67A4-438F-996E-DE372E3E559C}"/>
                </a:ext>
              </a:extLst>
            </p:cNvPr>
            <p:cNvSpPr txBox="1"/>
            <p:nvPr/>
          </p:nvSpPr>
          <p:spPr>
            <a:xfrm>
              <a:off x="4426975" y="1769039"/>
              <a:ext cx="1086889" cy="369332"/>
            </a:xfrm>
            <a:prstGeom prst="rect">
              <a:avLst/>
            </a:prstGeom>
            <a:noFill/>
          </p:spPr>
          <p:txBody>
            <a:bodyPr wrap="square" rtlCol="0">
              <a:spAutoFit/>
            </a:bodyPr>
            <a:lstStyle/>
            <a:p>
              <a:pPr algn="ctr"/>
              <a:r>
                <a:rPr lang="fr-FR" dirty="0">
                  <a:solidFill>
                    <a:srgbClr val="FFC000"/>
                  </a:solidFill>
                </a:rPr>
                <a:t>FP1</a:t>
              </a:r>
            </a:p>
          </p:txBody>
        </p:sp>
        <p:sp>
          <p:nvSpPr>
            <p:cNvPr id="3" name="Forme libre : forme 2">
              <a:extLst>
                <a:ext uri="{FF2B5EF4-FFF2-40B4-BE49-F238E27FC236}">
                  <a16:creationId xmlns:a16="http://schemas.microsoft.com/office/drawing/2014/main" id="{9FC4B07D-7798-492F-968D-A373E85028F4}"/>
                </a:ext>
              </a:extLst>
            </p:cNvPr>
            <p:cNvSpPr/>
            <p:nvPr/>
          </p:nvSpPr>
          <p:spPr>
            <a:xfrm>
              <a:off x="3581002" y="1512954"/>
              <a:ext cx="3130062" cy="681354"/>
            </a:xfrm>
            <a:custGeom>
              <a:avLst/>
              <a:gdLst>
                <a:gd name="connsiteX0" fmla="*/ 0 w 3130062"/>
                <a:gd name="connsiteY0" fmla="*/ 0 h 1887416"/>
                <a:gd name="connsiteX1" fmla="*/ 1301262 w 3130062"/>
                <a:gd name="connsiteY1" fmla="*/ 1887415 h 1887416"/>
                <a:gd name="connsiteX2" fmla="*/ 3130062 w 3130062"/>
                <a:gd name="connsiteY2" fmla="*/ 11723 h 1887416"/>
              </a:gdLst>
              <a:ahLst/>
              <a:cxnLst>
                <a:cxn ang="0">
                  <a:pos x="connsiteX0" y="connsiteY0"/>
                </a:cxn>
                <a:cxn ang="0">
                  <a:pos x="connsiteX1" y="connsiteY1"/>
                </a:cxn>
                <a:cxn ang="0">
                  <a:pos x="connsiteX2" y="connsiteY2"/>
                </a:cxn>
              </a:cxnLst>
              <a:rect l="l" t="t" r="r" b="b"/>
              <a:pathLst>
                <a:path w="3130062" h="1887416">
                  <a:moveTo>
                    <a:pt x="0" y="0"/>
                  </a:moveTo>
                  <a:cubicBezTo>
                    <a:pt x="389792" y="942730"/>
                    <a:pt x="779585" y="1885461"/>
                    <a:pt x="1301262" y="1887415"/>
                  </a:cubicBezTo>
                  <a:cubicBezTo>
                    <a:pt x="1822939" y="1889369"/>
                    <a:pt x="2833078" y="316523"/>
                    <a:pt x="3130062" y="11723"/>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Bulle narrative : rectangle à coins arrondis 12">
            <a:extLst>
              <a:ext uri="{FF2B5EF4-FFF2-40B4-BE49-F238E27FC236}">
                <a16:creationId xmlns:a16="http://schemas.microsoft.com/office/drawing/2014/main" id="{64E1FD19-D19D-41CD-BBAC-6BF472B60AF5}"/>
              </a:ext>
            </a:extLst>
          </p:cNvPr>
          <p:cNvSpPr/>
          <p:nvPr/>
        </p:nvSpPr>
        <p:spPr>
          <a:xfrm>
            <a:off x="356861" y="515815"/>
            <a:ext cx="2245542" cy="1253224"/>
          </a:xfrm>
          <a:prstGeom prst="wedgeRoundRectCallout">
            <a:avLst>
              <a:gd name="adj1" fmla="val 24064"/>
              <a:gd name="adj2" fmla="val 933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Dans le graphique,  la contrainte est représentée par un simple mot</a:t>
            </a:r>
          </a:p>
        </p:txBody>
      </p:sp>
      <p:sp>
        <p:nvSpPr>
          <p:cNvPr id="15" name="Bulle narrative : rectangle 14">
            <a:extLst>
              <a:ext uri="{FF2B5EF4-FFF2-40B4-BE49-F238E27FC236}">
                <a16:creationId xmlns:a16="http://schemas.microsoft.com/office/drawing/2014/main" id="{91EDC318-FF6D-4E0D-A1E8-B0D1D3D7070A}"/>
              </a:ext>
            </a:extLst>
          </p:cNvPr>
          <p:cNvSpPr/>
          <p:nvPr/>
        </p:nvSpPr>
        <p:spPr>
          <a:xfrm>
            <a:off x="140409" y="2785312"/>
            <a:ext cx="3500432" cy="460211"/>
          </a:xfrm>
          <a:prstGeom prst="wedgeRectCallout">
            <a:avLst>
              <a:gd name="adj1" fmla="val 52806"/>
              <a:gd name="adj2" fmla="val -404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La contrainte est classée par ordre d’importance.</a:t>
            </a:r>
          </a:p>
        </p:txBody>
      </p:sp>
      <p:grpSp>
        <p:nvGrpSpPr>
          <p:cNvPr id="38" name="Groupe 37">
            <a:extLst>
              <a:ext uri="{FF2B5EF4-FFF2-40B4-BE49-F238E27FC236}">
                <a16:creationId xmlns:a16="http://schemas.microsoft.com/office/drawing/2014/main" id="{A92A8610-5677-4A43-87D4-B601E208BB87}"/>
              </a:ext>
            </a:extLst>
          </p:cNvPr>
          <p:cNvGrpSpPr/>
          <p:nvPr/>
        </p:nvGrpSpPr>
        <p:grpSpPr>
          <a:xfrm>
            <a:off x="7889631" y="1"/>
            <a:ext cx="2121944" cy="3357834"/>
            <a:chOff x="7889631" y="1"/>
            <a:chExt cx="2121944" cy="3357834"/>
          </a:xfrm>
        </p:grpSpPr>
        <p:sp>
          <p:nvSpPr>
            <p:cNvPr id="25" name="Bulle narrative : rectangle 24">
              <a:extLst>
                <a:ext uri="{FF2B5EF4-FFF2-40B4-BE49-F238E27FC236}">
                  <a16:creationId xmlns:a16="http://schemas.microsoft.com/office/drawing/2014/main" id="{B23BEB1E-9EE1-47BE-9081-B5E1FAA08BC2}"/>
                </a:ext>
              </a:extLst>
            </p:cNvPr>
            <p:cNvSpPr/>
            <p:nvPr/>
          </p:nvSpPr>
          <p:spPr>
            <a:xfrm>
              <a:off x="7889631" y="1"/>
              <a:ext cx="2121944" cy="3357834"/>
            </a:xfrm>
            <a:prstGeom prst="wedgeRectCallout">
              <a:avLst>
                <a:gd name="adj1" fmla="val -67130"/>
                <a:gd name="adj2" fmla="val -146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 fonction d’usage de l’objet est aussi représentée</a:t>
              </a: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p:txBody>
        </p:sp>
        <p:grpSp>
          <p:nvGrpSpPr>
            <p:cNvPr id="32" name="Groupe 31">
              <a:extLst>
                <a:ext uri="{FF2B5EF4-FFF2-40B4-BE49-F238E27FC236}">
                  <a16:creationId xmlns:a16="http://schemas.microsoft.com/office/drawing/2014/main" id="{7454A89E-EF57-4E6A-857C-ABC089773D2B}"/>
                </a:ext>
              </a:extLst>
            </p:cNvPr>
            <p:cNvGrpSpPr/>
            <p:nvPr/>
          </p:nvGrpSpPr>
          <p:grpSpPr>
            <a:xfrm>
              <a:off x="7923719" y="1346758"/>
              <a:ext cx="2038945" cy="1531290"/>
              <a:chOff x="1372954" y="1267136"/>
              <a:chExt cx="4553200" cy="4113377"/>
            </a:xfrm>
          </p:grpSpPr>
          <p:pic>
            <p:nvPicPr>
              <p:cNvPr id="33" name="Image 32">
                <a:extLst>
                  <a:ext uri="{FF2B5EF4-FFF2-40B4-BE49-F238E27FC236}">
                    <a16:creationId xmlns:a16="http://schemas.microsoft.com/office/drawing/2014/main" id="{622E49EB-B29D-43E9-B3EB-F8F5233178E5}"/>
                  </a:ext>
                </a:extLst>
              </p:cNvPr>
              <p:cNvPicPr/>
              <p:nvPr/>
            </p:nvPicPr>
            <p:blipFill>
              <a:blip r:embed="rId3"/>
              <a:stretch/>
            </p:blipFill>
            <p:spPr>
              <a:xfrm>
                <a:off x="1372954" y="1267136"/>
                <a:ext cx="4553200" cy="4028188"/>
              </a:xfrm>
              <a:prstGeom prst="rect">
                <a:avLst/>
              </a:prstGeom>
              <a:ln>
                <a:noFill/>
              </a:ln>
            </p:spPr>
          </p:pic>
          <p:sp>
            <p:nvSpPr>
              <p:cNvPr id="34" name="ZoneTexte 33">
                <a:extLst>
                  <a:ext uri="{FF2B5EF4-FFF2-40B4-BE49-F238E27FC236}">
                    <a16:creationId xmlns:a16="http://schemas.microsoft.com/office/drawing/2014/main" id="{546C139E-EC11-40D3-99F1-9A81A8CEB174}"/>
                  </a:ext>
                </a:extLst>
              </p:cNvPr>
              <p:cNvSpPr txBox="1"/>
              <p:nvPr/>
            </p:nvSpPr>
            <p:spPr>
              <a:xfrm>
                <a:off x="1816587" y="2041272"/>
                <a:ext cx="1230923" cy="344256"/>
              </a:xfrm>
              <a:prstGeom prst="rect">
                <a:avLst/>
              </a:prstGeom>
              <a:solidFill>
                <a:srgbClr val="FFFF00"/>
              </a:solidFill>
            </p:spPr>
            <p:txBody>
              <a:bodyPr wrap="square" rtlCol="0">
                <a:spAutoFit/>
              </a:bodyPr>
              <a:lstStyle/>
              <a:p>
                <a:pPr algn="ctr"/>
                <a:r>
                  <a:rPr lang="fr-FR" sz="600" dirty="0"/>
                  <a:t>L’utilisateur</a:t>
                </a:r>
              </a:p>
            </p:txBody>
          </p:sp>
          <p:sp>
            <p:nvSpPr>
              <p:cNvPr id="35" name="ZoneTexte 34">
                <a:extLst>
                  <a:ext uri="{FF2B5EF4-FFF2-40B4-BE49-F238E27FC236}">
                    <a16:creationId xmlns:a16="http://schemas.microsoft.com/office/drawing/2014/main" id="{F7666D60-EEB6-40B2-99BC-CBA155977AE3}"/>
                  </a:ext>
                </a:extLst>
              </p:cNvPr>
              <p:cNvSpPr txBox="1"/>
              <p:nvPr/>
            </p:nvSpPr>
            <p:spPr>
              <a:xfrm>
                <a:off x="4277123" y="1991647"/>
                <a:ext cx="1230923" cy="516385"/>
              </a:xfrm>
              <a:prstGeom prst="rect">
                <a:avLst/>
              </a:prstGeom>
              <a:solidFill>
                <a:srgbClr val="FFFF00"/>
              </a:solidFill>
            </p:spPr>
            <p:txBody>
              <a:bodyPr wrap="square" rtlCol="0">
                <a:spAutoFit/>
              </a:bodyPr>
              <a:lstStyle/>
              <a:p>
                <a:pPr algn="ctr"/>
                <a:r>
                  <a:rPr lang="fr-FR" sz="600" dirty="0"/>
                  <a:t>Le support</a:t>
                </a:r>
              </a:p>
              <a:p>
                <a:pPr algn="ctr"/>
                <a:r>
                  <a:rPr lang="fr-FR" sz="600" dirty="0"/>
                  <a:t>papier</a:t>
                </a:r>
              </a:p>
            </p:txBody>
          </p:sp>
          <p:sp>
            <p:nvSpPr>
              <p:cNvPr id="36" name="ZoneTexte 35">
                <a:extLst>
                  <a:ext uri="{FF2B5EF4-FFF2-40B4-BE49-F238E27FC236}">
                    <a16:creationId xmlns:a16="http://schemas.microsoft.com/office/drawing/2014/main" id="{922B9811-103E-48B9-9948-6204D94D5C65}"/>
                  </a:ext>
                </a:extLst>
              </p:cNvPr>
              <p:cNvSpPr txBox="1"/>
              <p:nvPr/>
            </p:nvSpPr>
            <p:spPr>
              <a:xfrm>
                <a:off x="3111918" y="3139815"/>
                <a:ext cx="1055217" cy="230832"/>
              </a:xfrm>
              <a:prstGeom prst="rect">
                <a:avLst/>
              </a:prstGeom>
              <a:solidFill>
                <a:srgbClr val="FFFF00"/>
              </a:solidFill>
            </p:spPr>
            <p:txBody>
              <a:bodyPr wrap="square" rtlCol="0">
                <a:spAutoFit/>
              </a:bodyPr>
              <a:lstStyle/>
              <a:p>
                <a:pPr algn="ctr"/>
                <a:r>
                  <a:rPr lang="fr-FR" sz="900" dirty="0"/>
                  <a:t>Le stylo</a:t>
                </a:r>
              </a:p>
            </p:txBody>
          </p:sp>
          <p:sp>
            <p:nvSpPr>
              <p:cNvPr id="37" name="ZoneTexte 36">
                <a:extLst>
                  <a:ext uri="{FF2B5EF4-FFF2-40B4-BE49-F238E27FC236}">
                    <a16:creationId xmlns:a16="http://schemas.microsoft.com/office/drawing/2014/main" id="{C46CB2F8-2CD7-40A4-B503-E6E8C8153BFA}"/>
                  </a:ext>
                </a:extLst>
              </p:cNvPr>
              <p:cNvSpPr txBox="1"/>
              <p:nvPr/>
            </p:nvSpPr>
            <p:spPr>
              <a:xfrm>
                <a:off x="2399934" y="4978880"/>
                <a:ext cx="2476801" cy="401633"/>
              </a:xfrm>
              <a:prstGeom prst="rect">
                <a:avLst/>
              </a:prstGeom>
              <a:solidFill>
                <a:srgbClr val="FFFF00"/>
              </a:solidFill>
            </p:spPr>
            <p:txBody>
              <a:bodyPr wrap="square" rtlCol="0">
                <a:spAutoFit/>
              </a:bodyPr>
              <a:lstStyle/>
              <a:p>
                <a:pPr algn="ctr"/>
                <a:r>
                  <a:rPr lang="fr-FR" sz="800" dirty="0"/>
                  <a:t>Laisser une trace</a:t>
                </a:r>
              </a:p>
            </p:txBody>
          </p:sp>
        </p:grpSp>
        <p:sp>
          <p:nvSpPr>
            <p:cNvPr id="26" name="Ellipse 25">
              <a:extLst>
                <a:ext uri="{FF2B5EF4-FFF2-40B4-BE49-F238E27FC236}">
                  <a16:creationId xmlns:a16="http://schemas.microsoft.com/office/drawing/2014/main" id="{973BBB9C-352B-4AE1-8DB0-919739CA0494}"/>
                </a:ext>
              </a:extLst>
            </p:cNvPr>
            <p:cNvSpPr/>
            <p:nvPr/>
          </p:nvSpPr>
          <p:spPr>
            <a:xfrm>
              <a:off x="7889631" y="1362548"/>
              <a:ext cx="2121944" cy="681354"/>
            </a:xfrm>
            <a:prstGeom prst="ellipse">
              <a:avLst/>
            </a:prstGeom>
            <a:solidFill>
              <a:schemeClr val="accent6">
                <a:alpha val="58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41" name="Groupe 40">
            <a:extLst>
              <a:ext uri="{FF2B5EF4-FFF2-40B4-BE49-F238E27FC236}">
                <a16:creationId xmlns:a16="http://schemas.microsoft.com/office/drawing/2014/main" id="{003AA4A7-2CB3-4BE4-B702-E5B2017B3228}"/>
              </a:ext>
            </a:extLst>
          </p:cNvPr>
          <p:cNvGrpSpPr/>
          <p:nvPr/>
        </p:nvGrpSpPr>
        <p:grpSpPr>
          <a:xfrm>
            <a:off x="560832" y="4068800"/>
            <a:ext cx="9025827" cy="1200329"/>
            <a:chOff x="560832" y="4068800"/>
            <a:chExt cx="9025827" cy="1200329"/>
          </a:xfrm>
        </p:grpSpPr>
        <p:sp>
          <p:nvSpPr>
            <p:cNvPr id="39" name="ZoneTexte 38">
              <a:extLst>
                <a:ext uri="{FF2B5EF4-FFF2-40B4-BE49-F238E27FC236}">
                  <a16:creationId xmlns:a16="http://schemas.microsoft.com/office/drawing/2014/main" id="{39CB1628-041E-40E3-B19A-5564FD3494C7}"/>
                </a:ext>
              </a:extLst>
            </p:cNvPr>
            <p:cNvSpPr txBox="1"/>
            <p:nvPr/>
          </p:nvSpPr>
          <p:spPr>
            <a:xfrm>
              <a:off x="4556022" y="4068800"/>
              <a:ext cx="5030637" cy="1200329"/>
            </a:xfrm>
            <a:prstGeom prst="rect">
              <a:avLst/>
            </a:prstGeom>
            <a:solidFill>
              <a:srgbClr val="00B050"/>
            </a:solidFill>
          </p:spPr>
          <p:txBody>
            <a:bodyPr wrap="square" rtlCol="0">
              <a:spAutoFit/>
            </a:bodyPr>
            <a:lstStyle/>
            <a:p>
              <a:r>
                <a:rPr lang="fr-FR" sz="1200" dirty="0"/>
                <a:t>FP1 : permettre à l’utilisateur de laisser une trace sur un support papier</a:t>
              </a:r>
            </a:p>
            <a:p>
              <a:r>
                <a:rPr lang="fr-FR" sz="1200" dirty="0"/>
                <a:t>C1 : </a:t>
              </a:r>
              <a:r>
                <a:rPr lang="fr-FR" sz="1200" dirty="0">
                  <a:solidFill>
                    <a:srgbClr val="FFC000"/>
                  </a:solidFill>
                </a:rPr>
                <a:t>s’adapter</a:t>
              </a:r>
              <a:r>
                <a:rPr lang="fr-FR" sz="1200" dirty="0"/>
                <a:t> à la main de </a:t>
              </a:r>
              <a:r>
                <a:rPr lang="fr-FR" sz="1200" dirty="0">
                  <a:solidFill>
                    <a:srgbClr val="FF0000"/>
                  </a:solidFill>
                </a:rPr>
                <a:t>l’utilisateur</a:t>
              </a:r>
            </a:p>
            <a:p>
              <a:r>
                <a:rPr lang="fr-FR" sz="1200" dirty="0"/>
                <a:t>C2 : </a:t>
              </a:r>
              <a:r>
                <a:rPr lang="fr-FR" sz="1200" dirty="0">
                  <a:solidFill>
                    <a:srgbClr val="FFC000"/>
                  </a:solidFill>
                </a:rPr>
                <a:t>respecter</a:t>
              </a:r>
              <a:r>
                <a:rPr lang="fr-FR" sz="1200" dirty="0"/>
                <a:t> les normes de </a:t>
              </a:r>
              <a:r>
                <a:rPr lang="fr-FR" sz="1200" dirty="0">
                  <a:solidFill>
                    <a:srgbClr val="FF0000"/>
                  </a:solidFill>
                </a:rPr>
                <a:t>sécurité</a:t>
              </a:r>
            </a:p>
            <a:p>
              <a:r>
                <a:rPr lang="fr-FR" sz="1200" dirty="0"/>
                <a:t>C3 : </a:t>
              </a:r>
              <a:r>
                <a:rPr lang="fr-FR" sz="1200" dirty="0">
                  <a:solidFill>
                    <a:srgbClr val="FFC000"/>
                  </a:solidFill>
                </a:rPr>
                <a:t>doit être </a:t>
              </a:r>
              <a:r>
                <a:rPr lang="fr-FR" sz="1200" dirty="0">
                  <a:solidFill>
                    <a:srgbClr val="FF0000"/>
                  </a:solidFill>
                </a:rPr>
                <a:t>esthétique</a:t>
              </a:r>
            </a:p>
            <a:p>
              <a:r>
                <a:rPr lang="fr-FR" sz="1200" dirty="0"/>
                <a:t>C4 : </a:t>
              </a:r>
              <a:r>
                <a:rPr lang="fr-FR" sz="1200" dirty="0">
                  <a:solidFill>
                    <a:srgbClr val="FFC000"/>
                  </a:solidFill>
                </a:rPr>
                <a:t>doit avoir </a:t>
              </a:r>
              <a:r>
                <a:rPr lang="fr-FR" sz="1200" dirty="0"/>
                <a:t>un </a:t>
              </a:r>
              <a:r>
                <a:rPr lang="fr-FR" sz="1200" dirty="0">
                  <a:solidFill>
                    <a:srgbClr val="FF0000"/>
                  </a:solidFill>
                </a:rPr>
                <a:t>prix </a:t>
              </a:r>
              <a:r>
                <a:rPr lang="fr-FR" sz="1200" dirty="0"/>
                <a:t>peu cher</a:t>
              </a:r>
            </a:p>
            <a:p>
              <a:r>
                <a:rPr lang="fr-FR" sz="1200" dirty="0"/>
                <a:t>C5 : </a:t>
              </a:r>
              <a:r>
                <a:rPr lang="fr-FR" sz="1200" dirty="0">
                  <a:solidFill>
                    <a:srgbClr val="FFC000"/>
                  </a:solidFill>
                </a:rPr>
                <a:t>respecter</a:t>
              </a:r>
              <a:r>
                <a:rPr lang="fr-FR" sz="1200" dirty="0"/>
                <a:t> </a:t>
              </a:r>
              <a:r>
                <a:rPr lang="fr-FR" sz="1200" dirty="0">
                  <a:solidFill>
                    <a:srgbClr val="FF0000"/>
                  </a:solidFill>
                </a:rPr>
                <a:t>l’environnement</a:t>
              </a:r>
            </a:p>
          </p:txBody>
        </p:sp>
        <p:sp>
          <p:nvSpPr>
            <p:cNvPr id="40" name="Bulle narrative : rectangle 39">
              <a:extLst>
                <a:ext uri="{FF2B5EF4-FFF2-40B4-BE49-F238E27FC236}">
                  <a16:creationId xmlns:a16="http://schemas.microsoft.com/office/drawing/2014/main" id="{B0552D65-88DA-4900-9077-3CAF8DF1EB18}"/>
                </a:ext>
              </a:extLst>
            </p:cNvPr>
            <p:cNvSpPr/>
            <p:nvPr/>
          </p:nvSpPr>
          <p:spPr>
            <a:xfrm>
              <a:off x="560832" y="4169664"/>
              <a:ext cx="3662604" cy="1099465"/>
            </a:xfrm>
            <a:prstGeom prst="wedgeRectCallout">
              <a:avLst>
                <a:gd name="adj1" fmla="val 57060"/>
                <a:gd name="adj2" fmla="val -9579"/>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La contrainte doit être, dans un deuxième temps, précisée par une phrase composée </a:t>
              </a:r>
            </a:p>
            <a:p>
              <a:pPr algn="ctr"/>
              <a:r>
                <a:rPr lang="fr-FR" sz="1400" dirty="0">
                  <a:solidFill>
                    <a:srgbClr val="FFC000"/>
                  </a:solidFill>
                </a:rPr>
                <a:t>d’un verbe</a:t>
              </a:r>
              <a:r>
                <a:rPr lang="fr-FR" sz="1400" dirty="0">
                  <a:solidFill>
                    <a:srgbClr val="FFFF00"/>
                  </a:solidFill>
                </a:rPr>
                <a:t> et d’un complément </a:t>
              </a:r>
              <a:r>
                <a:rPr lang="fr-FR" sz="1400" dirty="0">
                  <a:solidFill>
                    <a:srgbClr val="FF0000"/>
                  </a:solidFill>
                </a:rPr>
                <a:t>dont le mot placé dans la pieuvre est cité.</a:t>
              </a:r>
            </a:p>
          </p:txBody>
        </p:sp>
      </p:grpSp>
    </p:spTree>
    <p:extLst>
      <p:ext uri="{BB962C8B-B14F-4D97-AF65-F5344CB8AC3E}">
        <p14:creationId xmlns:p14="http://schemas.microsoft.com/office/powerpoint/2010/main" val="2565933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1500"/>
                                  </p:stCondLst>
                                  <p:childTnLst>
                                    <p:set>
                                      <p:cBhvr>
                                        <p:cTn id="15" dur="1" fill="hold">
                                          <p:stCondLst>
                                            <p:cond delay="0"/>
                                          </p:stCondLst>
                                        </p:cTn>
                                        <p:tgtEl>
                                          <p:spTgt spid="18">
                                            <p:txEl>
                                              <p:pRg st="0" end="0"/>
                                            </p:txEl>
                                          </p:spTgt>
                                        </p:tgtEl>
                                        <p:attrNameLst>
                                          <p:attrName>style.visibility</p:attrName>
                                        </p:attrNameLst>
                                      </p:cBhvr>
                                      <p:to>
                                        <p:strVal val="visible"/>
                                      </p:to>
                                    </p:set>
                                  </p:childTnLst>
                                </p:cTn>
                              </p:par>
                              <p:par>
                                <p:cTn id="16" presetID="21"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circle(in)">
                                      <p:cBhvr>
                                        <p:cTn id="23" dur="2000"/>
                                        <p:tgtEl>
                                          <p:spTgt spid="23">
                                            <p:txEl>
                                              <p:pRg st="0" end="0"/>
                                            </p:txEl>
                                          </p:spTgt>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circle(in)">
                                      <p:cBhvr>
                                        <p:cTn id="27" dur="2000"/>
                                        <p:tgtEl>
                                          <p:spTgt spid="27">
                                            <p:txEl>
                                              <p:pRg st="0" end="0"/>
                                            </p:txEl>
                                          </p:spTgt>
                                        </p:tgtEl>
                                      </p:cBhvr>
                                    </p:animEffect>
                                  </p:childTnLst>
                                </p:cTn>
                              </p:par>
                            </p:childTnLst>
                          </p:cTn>
                        </p:par>
                        <p:par>
                          <p:cTn id="28" fill="hold">
                            <p:stCondLst>
                              <p:cond delay="4000"/>
                            </p:stCondLst>
                            <p:childTnLst>
                              <p:par>
                                <p:cTn id="29" presetID="6" presetClass="entr" presetSubtype="16" fill="hold" nodeType="afterEffect">
                                  <p:stCondLst>
                                    <p:cond delay="25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circle(in)">
                                      <p:cBhvr>
                                        <p:cTn id="31" dur="2000"/>
                                        <p:tgtEl>
                                          <p:spTgt spid="28">
                                            <p:txEl>
                                              <p:pRg st="0" end="0"/>
                                            </p:txEl>
                                          </p:spTgt>
                                        </p:tgtEl>
                                      </p:cBhvr>
                                    </p:animEffect>
                                  </p:childTnLst>
                                </p:cTn>
                              </p:par>
                            </p:childTnLst>
                          </p:cTn>
                        </p:par>
                        <p:par>
                          <p:cTn id="32" fill="hold">
                            <p:stCondLst>
                              <p:cond delay="6250"/>
                            </p:stCondLst>
                            <p:childTnLst>
                              <p:par>
                                <p:cTn id="33" presetID="6" presetClass="entr" presetSubtype="16" fill="hold" nodeType="afterEffect">
                                  <p:stCondLst>
                                    <p:cond delay="50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circle(in)">
                                      <p:cBhvr>
                                        <p:cTn id="35" dur="2000"/>
                                        <p:tgtEl>
                                          <p:spTgt spid="29">
                                            <p:txEl>
                                              <p:pRg st="0" end="0"/>
                                            </p:txEl>
                                          </p:spTgt>
                                        </p:tgtEl>
                                      </p:cBhvr>
                                    </p:animEffect>
                                  </p:childTnLst>
                                </p:cTn>
                              </p:par>
                            </p:childTnLst>
                          </p:cTn>
                        </p:par>
                        <p:par>
                          <p:cTn id="36" fill="hold">
                            <p:stCondLst>
                              <p:cond delay="8750"/>
                            </p:stCondLst>
                            <p:childTnLst>
                              <p:par>
                                <p:cTn id="37" presetID="6" presetClass="entr" presetSubtype="16" fill="hold" nodeType="afterEffect">
                                  <p:stCondLst>
                                    <p:cond delay="75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circle(in)">
                                      <p:cBhvr>
                                        <p:cTn id="39" dur="2000"/>
                                        <p:tgtEl>
                                          <p:spTgt spid="30">
                                            <p:txEl>
                                              <p:pRg st="0" end="0"/>
                                            </p:txEl>
                                          </p:spTgt>
                                        </p:tgtEl>
                                      </p:cBhvr>
                                    </p:animEffect>
                                  </p:childTnLst>
                                </p:cTn>
                              </p:par>
                            </p:childTnLst>
                          </p:cTn>
                        </p:par>
                        <p:par>
                          <p:cTn id="40" fill="hold">
                            <p:stCondLst>
                              <p:cond delay="11500"/>
                            </p:stCondLst>
                            <p:childTnLst>
                              <p:par>
                                <p:cTn id="41" presetID="6"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heel(1)">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ppt_x"/>
                                          </p:val>
                                        </p:tav>
                                        <p:tav tm="100000">
                                          <p:val>
                                            <p:strVal val="#ppt_x"/>
                                          </p:val>
                                        </p:tav>
                                      </p:tavLst>
                                    </p:anim>
                                    <p:anim calcmode="lin" valueType="num">
                                      <p:cBhvr additive="base">
                                        <p:cTn id="6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6" name="TextShape 1"/>
          <p:cNvSpPr txBox="1"/>
          <p:nvPr/>
        </p:nvSpPr>
        <p:spPr>
          <a:xfrm>
            <a:off x="445477" y="210563"/>
            <a:ext cx="9432000" cy="583321"/>
          </a:xfrm>
          <a:prstGeom prst="rect">
            <a:avLst/>
          </a:prstGeom>
          <a:noFill/>
          <a:ln>
            <a:noFill/>
          </a:ln>
        </p:spPr>
        <p:txBody>
          <a:bodyPr lIns="90000" tIns="45000" rIns="90000" bIns="45000">
            <a:spAutoFit/>
          </a:bodyPr>
          <a:lstStyle/>
          <a:p>
            <a:pPr algn="ctr"/>
            <a:r>
              <a:rPr lang="fr-FR" sz="3200" u="sng" spc="-1" dirty="0"/>
              <a:t>Exemple :  le robot aspirateur</a:t>
            </a:r>
            <a:endParaRPr lang="fr-FR" sz="3200" u="sng" strike="noStrike" spc="-1" dirty="0"/>
          </a:p>
        </p:txBody>
      </p:sp>
      <p:sp>
        <p:nvSpPr>
          <p:cNvPr id="4" name="Organigramme : Document 3">
            <a:extLst>
              <a:ext uri="{FF2B5EF4-FFF2-40B4-BE49-F238E27FC236}">
                <a16:creationId xmlns:a16="http://schemas.microsoft.com/office/drawing/2014/main" id="{B98E0DA5-4931-4257-A013-1242C7494EBB}"/>
              </a:ext>
            </a:extLst>
          </p:cNvPr>
          <p:cNvSpPr/>
          <p:nvPr/>
        </p:nvSpPr>
        <p:spPr>
          <a:xfrm>
            <a:off x="834072" y="2489794"/>
            <a:ext cx="4206240" cy="2989384"/>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Un client souhaite faire appel à vos services afin de créer un robot aspirateur.</a:t>
            </a:r>
          </a:p>
          <a:p>
            <a:pPr algn="ctr"/>
            <a:r>
              <a:rPr lang="fr-FR" sz="1600" dirty="0">
                <a:solidFill>
                  <a:schemeClr val="tx1"/>
                </a:solidFill>
              </a:rPr>
              <a:t>Celui devra permettre d’aspirer la poussière dans une habitation sans l’intervention de l’être humain. Le produit devra être de qualité (solide), autonome en énergie, esthétique et d’une dimension suffisante pour passer sous les meuble. Il devra avoir un prix adaptée à la concurrence.</a:t>
            </a:r>
            <a:endParaRPr lang="fr-FR" sz="1600" dirty="0">
              <a:solidFill>
                <a:srgbClr val="FF0000"/>
              </a:solidFill>
            </a:endParaRPr>
          </a:p>
        </p:txBody>
      </p:sp>
      <p:pic>
        <p:nvPicPr>
          <p:cNvPr id="1026" name="Picture 2" descr="Aspirateur Robot Irobot Nettoyage - Photo gratuite sur Pixabay">
            <a:extLst>
              <a:ext uri="{FF2B5EF4-FFF2-40B4-BE49-F238E27FC236}">
                <a16:creationId xmlns:a16="http://schemas.microsoft.com/office/drawing/2014/main" id="{7C5EC586-B7DB-4550-81FE-69E55C1BE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165" y="2028584"/>
            <a:ext cx="2773492" cy="208011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E452AB9-50EF-4780-8F31-751817009AA1}"/>
              </a:ext>
            </a:extLst>
          </p:cNvPr>
          <p:cNvSpPr txBox="1"/>
          <p:nvPr/>
        </p:nvSpPr>
        <p:spPr>
          <a:xfrm>
            <a:off x="445477" y="949569"/>
            <a:ext cx="9050215" cy="923330"/>
          </a:xfrm>
          <a:prstGeom prst="rect">
            <a:avLst/>
          </a:prstGeom>
          <a:noFill/>
        </p:spPr>
        <p:txBody>
          <a:bodyPr wrap="square" rtlCol="0">
            <a:spAutoFit/>
          </a:bodyPr>
          <a:lstStyle/>
          <a:p>
            <a:r>
              <a:rPr lang="fr-FR" dirty="0"/>
              <a:t>Vous allez devoir analyser le besoin du client en définissant la fonction d’usage de l’objet à concevoir et en identifiant toutes les contraintes qu’il faudra respecter lors de la conception de celui-ci.</a:t>
            </a:r>
          </a:p>
        </p:txBody>
      </p:sp>
    </p:spTree>
    <p:extLst>
      <p:ext uri="{BB962C8B-B14F-4D97-AF65-F5344CB8AC3E}">
        <p14:creationId xmlns:p14="http://schemas.microsoft.com/office/powerpoint/2010/main" val="21610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6" name="TextShape 1"/>
          <p:cNvSpPr txBox="1"/>
          <p:nvPr/>
        </p:nvSpPr>
        <p:spPr>
          <a:xfrm>
            <a:off x="345138" y="191372"/>
            <a:ext cx="9432000" cy="583321"/>
          </a:xfrm>
          <a:prstGeom prst="rect">
            <a:avLst/>
          </a:prstGeom>
          <a:noFill/>
          <a:ln>
            <a:noFill/>
          </a:ln>
        </p:spPr>
        <p:txBody>
          <a:bodyPr lIns="90000" tIns="45000" rIns="90000" bIns="45000">
            <a:spAutoFit/>
          </a:bodyPr>
          <a:lstStyle/>
          <a:p>
            <a:pPr algn="ctr"/>
            <a:r>
              <a:rPr lang="fr-FR" sz="3200" u="sng" spc="-1" dirty="0"/>
              <a:t>Exemple :  le robot aspirateur (la fonction d’usage)</a:t>
            </a:r>
            <a:endParaRPr lang="fr-FR" sz="3200" u="sng" strike="noStrike" spc="-1" dirty="0"/>
          </a:p>
        </p:txBody>
      </p:sp>
      <p:sp>
        <p:nvSpPr>
          <p:cNvPr id="4" name="Organigramme : Document 3">
            <a:extLst>
              <a:ext uri="{FF2B5EF4-FFF2-40B4-BE49-F238E27FC236}">
                <a16:creationId xmlns:a16="http://schemas.microsoft.com/office/drawing/2014/main" id="{B98E0DA5-4931-4257-A013-1242C7494EBB}"/>
              </a:ext>
            </a:extLst>
          </p:cNvPr>
          <p:cNvSpPr/>
          <p:nvPr/>
        </p:nvSpPr>
        <p:spPr>
          <a:xfrm>
            <a:off x="2158780" y="774693"/>
            <a:ext cx="7618358" cy="1593369"/>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Un client souhaite faire appel à vos services afin de créer un robot aspirateur.</a:t>
            </a:r>
          </a:p>
          <a:p>
            <a:pPr algn="ctr"/>
            <a:r>
              <a:rPr lang="fr-FR" sz="1600" dirty="0">
                <a:solidFill>
                  <a:schemeClr val="tx1"/>
                </a:solidFill>
              </a:rPr>
              <a:t>Celui devra permettre d’aspirer la poussière dans une habitation sans l’intervention de l’être humain. Le produit devra être de qualité (solide), autonome en énergie, esthétique et d’une dimension suffisante pour passer sous les meuble. Il devra avoir un prix adaptée à la concurrence.</a:t>
            </a:r>
            <a:endParaRPr lang="fr-FR" sz="1600" dirty="0">
              <a:solidFill>
                <a:srgbClr val="FF0000"/>
              </a:solidFill>
            </a:endParaRPr>
          </a:p>
        </p:txBody>
      </p:sp>
      <p:pic>
        <p:nvPicPr>
          <p:cNvPr id="1026" name="Picture 2" descr="Aspirateur Robot Irobot Nettoyage - Photo gratuite sur Pixabay">
            <a:extLst>
              <a:ext uri="{FF2B5EF4-FFF2-40B4-BE49-F238E27FC236}">
                <a16:creationId xmlns:a16="http://schemas.microsoft.com/office/drawing/2014/main" id="{7C5EC586-B7DB-4550-81FE-69E55C1BE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87" y="861444"/>
            <a:ext cx="1403580" cy="105268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7871969D-2E9B-4657-9F96-5B6483D031B6}"/>
              </a:ext>
            </a:extLst>
          </p:cNvPr>
          <p:cNvPicPr/>
          <p:nvPr/>
        </p:nvPicPr>
        <p:blipFill>
          <a:blip r:embed="rId4"/>
          <a:stretch/>
        </p:blipFill>
        <p:spPr>
          <a:xfrm>
            <a:off x="539261" y="2436102"/>
            <a:ext cx="3968400" cy="2751416"/>
          </a:xfrm>
          <a:prstGeom prst="rect">
            <a:avLst/>
          </a:prstGeom>
          <a:ln>
            <a:noFill/>
          </a:ln>
        </p:spPr>
      </p:pic>
      <p:sp>
        <p:nvSpPr>
          <p:cNvPr id="3" name="ZoneTexte 2">
            <a:extLst>
              <a:ext uri="{FF2B5EF4-FFF2-40B4-BE49-F238E27FC236}">
                <a16:creationId xmlns:a16="http://schemas.microsoft.com/office/drawing/2014/main" id="{0BCC6A23-AF39-43C9-808B-61EB4F0A4A74}"/>
              </a:ext>
            </a:extLst>
          </p:cNvPr>
          <p:cNvSpPr txBox="1"/>
          <p:nvPr/>
        </p:nvSpPr>
        <p:spPr>
          <a:xfrm>
            <a:off x="1005277" y="2835275"/>
            <a:ext cx="929031" cy="261610"/>
          </a:xfrm>
          <a:prstGeom prst="rect">
            <a:avLst/>
          </a:prstGeom>
          <a:noFill/>
        </p:spPr>
        <p:txBody>
          <a:bodyPr wrap="square" rtlCol="0">
            <a:spAutoFit/>
          </a:bodyPr>
          <a:lstStyle/>
          <a:p>
            <a:r>
              <a:rPr lang="fr-FR" sz="1100" dirty="0">
                <a:highlight>
                  <a:srgbClr val="FFFF00"/>
                </a:highlight>
              </a:rPr>
              <a:t>L’utilisateur</a:t>
            </a:r>
          </a:p>
        </p:txBody>
      </p:sp>
      <p:sp>
        <p:nvSpPr>
          <p:cNvPr id="7" name="ZoneTexte 6">
            <a:extLst>
              <a:ext uri="{FF2B5EF4-FFF2-40B4-BE49-F238E27FC236}">
                <a16:creationId xmlns:a16="http://schemas.microsoft.com/office/drawing/2014/main" id="{7F6ABE79-1E62-4AC4-B2CD-CDD4DD4894FA}"/>
              </a:ext>
            </a:extLst>
          </p:cNvPr>
          <p:cNvSpPr txBox="1"/>
          <p:nvPr/>
        </p:nvSpPr>
        <p:spPr>
          <a:xfrm>
            <a:off x="3232707" y="2898040"/>
            <a:ext cx="1148862" cy="276999"/>
          </a:xfrm>
          <a:prstGeom prst="rect">
            <a:avLst/>
          </a:prstGeom>
          <a:noFill/>
        </p:spPr>
        <p:txBody>
          <a:bodyPr wrap="square" rtlCol="0">
            <a:spAutoFit/>
          </a:bodyPr>
          <a:lstStyle/>
          <a:p>
            <a:r>
              <a:rPr lang="fr-FR" sz="1200" dirty="0">
                <a:highlight>
                  <a:srgbClr val="FFFF00"/>
                </a:highlight>
              </a:rPr>
              <a:t>Sur le sol</a:t>
            </a:r>
          </a:p>
        </p:txBody>
      </p:sp>
      <p:sp>
        <p:nvSpPr>
          <p:cNvPr id="9" name="ZoneTexte 8">
            <a:extLst>
              <a:ext uri="{FF2B5EF4-FFF2-40B4-BE49-F238E27FC236}">
                <a16:creationId xmlns:a16="http://schemas.microsoft.com/office/drawing/2014/main" id="{B46C5134-0CC0-4AB6-BD5F-A35FC116CD00}"/>
              </a:ext>
            </a:extLst>
          </p:cNvPr>
          <p:cNvSpPr txBox="1"/>
          <p:nvPr/>
        </p:nvSpPr>
        <p:spPr>
          <a:xfrm>
            <a:off x="1783924" y="5087815"/>
            <a:ext cx="1704348" cy="261610"/>
          </a:xfrm>
          <a:prstGeom prst="rect">
            <a:avLst/>
          </a:prstGeom>
          <a:noFill/>
        </p:spPr>
        <p:txBody>
          <a:bodyPr wrap="square" rtlCol="0">
            <a:spAutoFit/>
          </a:bodyPr>
          <a:lstStyle/>
          <a:p>
            <a:r>
              <a:rPr lang="fr-FR" sz="1100" dirty="0">
                <a:highlight>
                  <a:srgbClr val="FFFF00"/>
                </a:highlight>
              </a:rPr>
              <a:t>Enlever la poussière</a:t>
            </a:r>
          </a:p>
        </p:txBody>
      </p:sp>
      <p:sp>
        <p:nvSpPr>
          <p:cNvPr id="10" name="ZoneTexte 9">
            <a:extLst>
              <a:ext uri="{FF2B5EF4-FFF2-40B4-BE49-F238E27FC236}">
                <a16:creationId xmlns:a16="http://schemas.microsoft.com/office/drawing/2014/main" id="{B9448B73-4EDD-4FF2-8F53-E18A0E44B00D}"/>
              </a:ext>
            </a:extLst>
          </p:cNvPr>
          <p:cNvSpPr txBox="1"/>
          <p:nvPr/>
        </p:nvSpPr>
        <p:spPr>
          <a:xfrm>
            <a:off x="1591477" y="3575538"/>
            <a:ext cx="1981200" cy="430887"/>
          </a:xfrm>
          <a:prstGeom prst="rect">
            <a:avLst/>
          </a:prstGeom>
          <a:noFill/>
        </p:spPr>
        <p:txBody>
          <a:bodyPr wrap="square" rtlCol="0">
            <a:spAutoFit/>
          </a:bodyPr>
          <a:lstStyle/>
          <a:p>
            <a:pPr algn="ctr"/>
            <a:r>
              <a:rPr lang="fr-FR" sz="1100" dirty="0">
                <a:highlight>
                  <a:srgbClr val="FFFF00"/>
                </a:highlight>
              </a:rPr>
              <a:t>Robot </a:t>
            </a:r>
          </a:p>
          <a:p>
            <a:pPr algn="ctr"/>
            <a:r>
              <a:rPr lang="fr-FR" sz="1100" dirty="0">
                <a:highlight>
                  <a:srgbClr val="FFFF00"/>
                </a:highlight>
              </a:rPr>
              <a:t>Aspirateur</a:t>
            </a:r>
          </a:p>
        </p:txBody>
      </p:sp>
      <p:sp>
        <p:nvSpPr>
          <p:cNvPr id="11" name="Légende : encadrée à une bordure 10">
            <a:extLst>
              <a:ext uri="{FF2B5EF4-FFF2-40B4-BE49-F238E27FC236}">
                <a16:creationId xmlns:a16="http://schemas.microsoft.com/office/drawing/2014/main" id="{6B96FCAF-5269-4484-A258-C5093E18551A}"/>
              </a:ext>
            </a:extLst>
          </p:cNvPr>
          <p:cNvSpPr/>
          <p:nvPr/>
        </p:nvSpPr>
        <p:spPr>
          <a:xfrm>
            <a:off x="5380892" y="2436102"/>
            <a:ext cx="4396246" cy="2913323"/>
          </a:xfrm>
          <a:prstGeom prst="accentCallout1">
            <a:avLst>
              <a:gd name="adj1" fmla="val 18750"/>
              <a:gd name="adj2" fmla="val -8333"/>
              <a:gd name="adj3" fmla="val 30411"/>
              <a:gd name="adj4" fmla="val -204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Fonction d’usage du robot aspirateur :</a:t>
            </a:r>
          </a:p>
          <a:p>
            <a:pPr algn="ctr"/>
            <a:r>
              <a:rPr lang="fr-FR" dirty="0"/>
              <a:t>Le robot aspirateur doit permettre à l’utilisateur d’enlever la poussière du sol.</a:t>
            </a:r>
          </a:p>
        </p:txBody>
      </p:sp>
    </p:spTree>
    <p:extLst>
      <p:ext uri="{BB962C8B-B14F-4D97-AF65-F5344CB8AC3E}">
        <p14:creationId xmlns:p14="http://schemas.microsoft.com/office/powerpoint/2010/main" val="751368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circle(in)">
                                      <p:cBhvr>
                                        <p:cTn id="10" dur="20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circle(in)">
                                      <p:cBhvr>
                                        <p:cTn id="20" dur="2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circle(in)">
                                      <p:cBhvr>
                                        <p:cTn id="25" dur="20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1" name="TextShape 1"/>
          <p:cNvSpPr txBox="1"/>
          <p:nvPr/>
        </p:nvSpPr>
        <p:spPr>
          <a:xfrm>
            <a:off x="504492" y="0"/>
            <a:ext cx="9071640" cy="492443"/>
          </a:xfrm>
          <a:prstGeom prst="rect">
            <a:avLst/>
          </a:prstGeom>
          <a:noFill/>
          <a:ln>
            <a:noFill/>
          </a:ln>
        </p:spPr>
        <p:txBody>
          <a:bodyPr lIns="0" tIns="0" rIns="0" bIns="0" anchor="ctr">
            <a:spAutoFit/>
          </a:bodyPr>
          <a:lstStyle/>
          <a:p>
            <a:pPr algn="ctr"/>
            <a:r>
              <a:rPr lang="fr-FR" sz="3200" b="0" u="sng" strike="noStrike" spc="-1" dirty="0">
                <a:latin typeface="Arial"/>
              </a:rPr>
              <a:t>Le robot aspirateur : les contraintes</a:t>
            </a:r>
          </a:p>
        </p:txBody>
      </p:sp>
      <p:sp>
        <p:nvSpPr>
          <p:cNvPr id="6" name="Organigramme : Document 5">
            <a:extLst>
              <a:ext uri="{FF2B5EF4-FFF2-40B4-BE49-F238E27FC236}">
                <a16:creationId xmlns:a16="http://schemas.microsoft.com/office/drawing/2014/main" id="{30F57DA8-D8D4-4155-B099-3170851DF928}"/>
              </a:ext>
            </a:extLst>
          </p:cNvPr>
          <p:cNvSpPr/>
          <p:nvPr/>
        </p:nvSpPr>
        <p:spPr>
          <a:xfrm>
            <a:off x="151743" y="587124"/>
            <a:ext cx="9777138" cy="1593369"/>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Un client souhaite faire appel à vos services afin de créer un robot aspirateur.</a:t>
            </a:r>
          </a:p>
          <a:p>
            <a:pPr algn="ctr"/>
            <a:r>
              <a:rPr lang="fr-FR" sz="1600" dirty="0">
                <a:solidFill>
                  <a:schemeClr val="tx1"/>
                </a:solidFill>
              </a:rPr>
              <a:t>Celui devra permettre d’aspirer la poussière dans une habitation sans l’intervention de l’être humain. Le produit devra être de qualité (solide), autonome en énergie, esthétique et d’une dimension suffisante pour passer sous les meuble. Il devra avoir un prix adaptée à la concurrence.</a:t>
            </a:r>
            <a:endParaRPr lang="fr-FR" sz="1600" dirty="0">
              <a:solidFill>
                <a:srgbClr val="FF0000"/>
              </a:solidFill>
            </a:endParaRPr>
          </a:p>
        </p:txBody>
      </p:sp>
      <p:grpSp>
        <p:nvGrpSpPr>
          <p:cNvPr id="4" name="Groupe 3">
            <a:extLst>
              <a:ext uri="{FF2B5EF4-FFF2-40B4-BE49-F238E27FC236}">
                <a16:creationId xmlns:a16="http://schemas.microsoft.com/office/drawing/2014/main" id="{5259E21F-EDCF-44F0-9813-E41D916AD41D}"/>
              </a:ext>
            </a:extLst>
          </p:cNvPr>
          <p:cNvGrpSpPr/>
          <p:nvPr/>
        </p:nvGrpSpPr>
        <p:grpSpPr>
          <a:xfrm>
            <a:off x="0" y="2275174"/>
            <a:ext cx="6012284" cy="2991351"/>
            <a:chOff x="0" y="2275174"/>
            <a:chExt cx="6012284" cy="2991351"/>
          </a:xfrm>
        </p:grpSpPr>
        <p:sp>
          <p:nvSpPr>
            <p:cNvPr id="8" name="Ellipse 7">
              <a:extLst>
                <a:ext uri="{FF2B5EF4-FFF2-40B4-BE49-F238E27FC236}">
                  <a16:creationId xmlns:a16="http://schemas.microsoft.com/office/drawing/2014/main" id="{0C8472D6-4322-4F56-9398-5A0A59C853FD}"/>
                </a:ext>
              </a:extLst>
            </p:cNvPr>
            <p:cNvSpPr/>
            <p:nvPr/>
          </p:nvSpPr>
          <p:spPr>
            <a:xfrm>
              <a:off x="0" y="3534224"/>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Prix</a:t>
              </a:r>
            </a:p>
          </p:txBody>
        </p:sp>
        <p:sp>
          <p:nvSpPr>
            <p:cNvPr id="9" name="Ellipse 8">
              <a:extLst>
                <a:ext uri="{FF2B5EF4-FFF2-40B4-BE49-F238E27FC236}">
                  <a16:creationId xmlns:a16="http://schemas.microsoft.com/office/drawing/2014/main" id="{52DB4549-5637-4554-8163-832ACF144FD6}"/>
                </a:ext>
              </a:extLst>
            </p:cNvPr>
            <p:cNvSpPr/>
            <p:nvPr/>
          </p:nvSpPr>
          <p:spPr>
            <a:xfrm>
              <a:off x="704868" y="2275174"/>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l’utilisateur</a:t>
              </a:r>
            </a:p>
          </p:txBody>
        </p:sp>
        <p:sp>
          <p:nvSpPr>
            <p:cNvPr id="10" name="Ellipse 9">
              <a:extLst>
                <a:ext uri="{FF2B5EF4-FFF2-40B4-BE49-F238E27FC236}">
                  <a16:creationId xmlns:a16="http://schemas.microsoft.com/office/drawing/2014/main" id="{0040E2D3-70CD-40FB-A281-8CD0D4186B81}"/>
                </a:ext>
              </a:extLst>
            </p:cNvPr>
            <p:cNvSpPr/>
            <p:nvPr/>
          </p:nvSpPr>
          <p:spPr>
            <a:xfrm>
              <a:off x="647652" y="4683204"/>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Esthétique</a:t>
              </a:r>
            </a:p>
          </p:txBody>
        </p:sp>
        <p:sp>
          <p:nvSpPr>
            <p:cNvPr id="11" name="Ellipse 10">
              <a:extLst>
                <a:ext uri="{FF2B5EF4-FFF2-40B4-BE49-F238E27FC236}">
                  <a16:creationId xmlns:a16="http://schemas.microsoft.com/office/drawing/2014/main" id="{0058A2D0-17A9-460C-9FDF-E950DA65B8EA}"/>
                </a:ext>
              </a:extLst>
            </p:cNvPr>
            <p:cNvSpPr/>
            <p:nvPr/>
          </p:nvSpPr>
          <p:spPr>
            <a:xfrm>
              <a:off x="3580355" y="4642949"/>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Autonome</a:t>
              </a:r>
            </a:p>
          </p:txBody>
        </p:sp>
        <p:sp>
          <p:nvSpPr>
            <p:cNvPr id="12" name="Ellipse 11">
              <a:extLst>
                <a:ext uri="{FF2B5EF4-FFF2-40B4-BE49-F238E27FC236}">
                  <a16:creationId xmlns:a16="http://schemas.microsoft.com/office/drawing/2014/main" id="{53EF262D-979D-4E2C-ABB8-89D016C8F041}"/>
                </a:ext>
              </a:extLst>
            </p:cNvPr>
            <p:cNvSpPr/>
            <p:nvPr/>
          </p:nvSpPr>
          <p:spPr>
            <a:xfrm>
              <a:off x="3704059" y="2280435"/>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sol</a:t>
              </a:r>
            </a:p>
          </p:txBody>
        </p:sp>
        <p:sp>
          <p:nvSpPr>
            <p:cNvPr id="13" name="Ellipse 12">
              <a:extLst>
                <a:ext uri="{FF2B5EF4-FFF2-40B4-BE49-F238E27FC236}">
                  <a16:creationId xmlns:a16="http://schemas.microsoft.com/office/drawing/2014/main" id="{866DD9F6-CCD3-419A-9648-7603C482C855}"/>
                </a:ext>
              </a:extLst>
            </p:cNvPr>
            <p:cNvSpPr/>
            <p:nvPr/>
          </p:nvSpPr>
          <p:spPr>
            <a:xfrm>
              <a:off x="4195207" y="3461692"/>
              <a:ext cx="1817077" cy="5833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Qualité</a:t>
              </a:r>
            </a:p>
          </p:txBody>
        </p:sp>
        <p:sp>
          <p:nvSpPr>
            <p:cNvPr id="14" name="Forme libre : forme 13">
              <a:extLst>
                <a:ext uri="{FF2B5EF4-FFF2-40B4-BE49-F238E27FC236}">
                  <a16:creationId xmlns:a16="http://schemas.microsoft.com/office/drawing/2014/main" id="{14A1C34D-900A-4C5B-A679-DA5FA681BC50}"/>
                </a:ext>
              </a:extLst>
            </p:cNvPr>
            <p:cNvSpPr/>
            <p:nvPr/>
          </p:nvSpPr>
          <p:spPr>
            <a:xfrm>
              <a:off x="1582182" y="2852870"/>
              <a:ext cx="3130062" cy="681354"/>
            </a:xfrm>
            <a:custGeom>
              <a:avLst/>
              <a:gdLst>
                <a:gd name="connsiteX0" fmla="*/ 0 w 3130062"/>
                <a:gd name="connsiteY0" fmla="*/ 0 h 1887416"/>
                <a:gd name="connsiteX1" fmla="*/ 1301262 w 3130062"/>
                <a:gd name="connsiteY1" fmla="*/ 1887415 h 1887416"/>
                <a:gd name="connsiteX2" fmla="*/ 3130062 w 3130062"/>
                <a:gd name="connsiteY2" fmla="*/ 11723 h 1887416"/>
              </a:gdLst>
              <a:ahLst/>
              <a:cxnLst>
                <a:cxn ang="0">
                  <a:pos x="connsiteX0" y="connsiteY0"/>
                </a:cxn>
                <a:cxn ang="0">
                  <a:pos x="connsiteX1" y="connsiteY1"/>
                </a:cxn>
                <a:cxn ang="0">
                  <a:pos x="connsiteX2" y="connsiteY2"/>
                </a:cxn>
              </a:cxnLst>
              <a:rect l="l" t="t" r="r" b="b"/>
              <a:pathLst>
                <a:path w="3130062" h="1887416">
                  <a:moveTo>
                    <a:pt x="0" y="0"/>
                  </a:moveTo>
                  <a:cubicBezTo>
                    <a:pt x="389792" y="942730"/>
                    <a:pt x="779585" y="1885461"/>
                    <a:pt x="1301262" y="1887415"/>
                  </a:cubicBezTo>
                  <a:cubicBezTo>
                    <a:pt x="1822939" y="1889369"/>
                    <a:pt x="2833078" y="316523"/>
                    <a:pt x="3130062" y="1172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EF7A2CA5-8947-4278-A4E2-F7EDA8967E0C}"/>
                </a:ext>
              </a:extLst>
            </p:cNvPr>
            <p:cNvCxnSpPr>
              <a:cxnSpLocks/>
            </p:cNvCxnSpPr>
            <p:nvPr/>
          </p:nvCxnSpPr>
          <p:spPr>
            <a:xfrm flipV="1">
              <a:off x="1775652" y="4029933"/>
              <a:ext cx="534174" cy="677190"/>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CBBBE78F-12E5-4D62-8199-33B5B63E00AB}"/>
                </a:ext>
              </a:extLst>
            </p:cNvPr>
            <p:cNvCxnSpPr>
              <a:cxnSpLocks/>
              <a:stCxn id="11" idx="0"/>
            </p:cNvCxnSpPr>
            <p:nvPr/>
          </p:nvCxnSpPr>
          <p:spPr>
            <a:xfrm flipH="1" flipV="1">
              <a:off x="3006142" y="4146676"/>
              <a:ext cx="1482752" cy="496273"/>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696DCC9F-353D-4411-9396-D4FE6DDECE8B}"/>
                </a:ext>
              </a:extLst>
            </p:cNvPr>
            <p:cNvCxnSpPr>
              <a:cxnSpLocks/>
              <a:stCxn id="13" idx="2"/>
            </p:cNvCxnSpPr>
            <p:nvPr/>
          </p:nvCxnSpPr>
          <p:spPr>
            <a:xfrm flipH="1" flipV="1">
              <a:off x="3990880" y="3748092"/>
              <a:ext cx="204327" cy="5261"/>
            </a:xfrm>
            <a:prstGeom prst="line">
              <a:avLst/>
            </a:prstGeom>
            <a:ln w="38100"/>
          </p:spPr>
          <p:style>
            <a:lnRef idx="1">
              <a:schemeClr val="dk1"/>
            </a:lnRef>
            <a:fillRef idx="0">
              <a:schemeClr val="dk1"/>
            </a:fillRef>
            <a:effectRef idx="0">
              <a:schemeClr val="dk1"/>
            </a:effectRef>
            <a:fontRef idx="minor">
              <a:schemeClr val="tx1"/>
            </a:fontRef>
          </p:style>
        </p:cxnSp>
        <p:sp>
          <p:nvSpPr>
            <p:cNvPr id="18" name="ZoneTexte 17">
              <a:extLst>
                <a:ext uri="{FF2B5EF4-FFF2-40B4-BE49-F238E27FC236}">
                  <a16:creationId xmlns:a16="http://schemas.microsoft.com/office/drawing/2014/main" id="{97EBBB3E-A3F4-46AB-8A80-E5E982C760F2}"/>
                </a:ext>
              </a:extLst>
            </p:cNvPr>
            <p:cNvSpPr txBox="1"/>
            <p:nvPr/>
          </p:nvSpPr>
          <p:spPr>
            <a:xfrm>
              <a:off x="2459379" y="3118328"/>
              <a:ext cx="1086889" cy="369332"/>
            </a:xfrm>
            <a:prstGeom prst="rect">
              <a:avLst/>
            </a:prstGeom>
            <a:noFill/>
          </p:spPr>
          <p:txBody>
            <a:bodyPr wrap="square" rtlCol="0">
              <a:spAutoFit/>
            </a:bodyPr>
            <a:lstStyle/>
            <a:p>
              <a:pPr algn="ctr"/>
              <a:r>
                <a:rPr lang="fr-FR" dirty="0">
                  <a:solidFill>
                    <a:srgbClr val="FF0000"/>
                  </a:solidFill>
                </a:rPr>
                <a:t>FP1</a:t>
              </a:r>
            </a:p>
          </p:txBody>
        </p:sp>
        <p:sp>
          <p:nvSpPr>
            <p:cNvPr id="21" name="ZoneTexte 20">
              <a:extLst>
                <a:ext uri="{FF2B5EF4-FFF2-40B4-BE49-F238E27FC236}">
                  <a16:creationId xmlns:a16="http://schemas.microsoft.com/office/drawing/2014/main" id="{C3679276-7450-4DDA-A6F3-75E355476C86}"/>
                </a:ext>
              </a:extLst>
            </p:cNvPr>
            <p:cNvSpPr txBox="1"/>
            <p:nvPr/>
          </p:nvSpPr>
          <p:spPr>
            <a:xfrm>
              <a:off x="3879905" y="3302994"/>
              <a:ext cx="608989" cy="369332"/>
            </a:xfrm>
            <a:prstGeom prst="rect">
              <a:avLst/>
            </a:prstGeom>
            <a:noFill/>
          </p:spPr>
          <p:txBody>
            <a:bodyPr wrap="square" rtlCol="0">
              <a:spAutoFit/>
            </a:bodyPr>
            <a:lstStyle/>
            <a:p>
              <a:r>
                <a:rPr lang="fr-FR" dirty="0">
                  <a:solidFill>
                    <a:srgbClr val="FF0000"/>
                  </a:solidFill>
                </a:rPr>
                <a:t>C2</a:t>
              </a:r>
            </a:p>
          </p:txBody>
        </p:sp>
        <p:sp>
          <p:nvSpPr>
            <p:cNvPr id="22" name="ZoneTexte 21">
              <a:extLst>
                <a:ext uri="{FF2B5EF4-FFF2-40B4-BE49-F238E27FC236}">
                  <a16:creationId xmlns:a16="http://schemas.microsoft.com/office/drawing/2014/main" id="{BAD95935-1D08-4044-8E35-A17E37212FF3}"/>
                </a:ext>
              </a:extLst>
            </p:cNvPr>
            <p:cNvSpPr txBox="1"/>
            <p:nvPr/>
          </p:nvSpPr>
          <p:spPr>
            <a:xfrm>
              <a:off x="3879905" y="4146676"/>
              <a:ext cx="550196" cy="369332"/>
            </a:xfrm>
            <a:prstGeom prst="rect">
              <a:avLst/>
            </a:prstGeom>
            <a:noFill/>
          </p:spPr>
          <p:txBody>
            <a:bodyPr wrap="square" rtlCol="0">
              <a:spAutoFit/>
            </a:bodyPr>
            <a:lstStyle/>
            <a:p>
              <a:r>
                <a:rPr lang="fr-FR" dirty="0">
                  <a:solidFill>
                    <a:srgbClr val="FF0000"/>
                  </a:solidFill>
                </a:rPr>
                <a:t>C1</a:t>
              </a:r>
            </a:p>
          </p:txBody>
        </p:sp>
        <p:sp>
          <p:nvSpPr>
            <p:cNvPr id="23" name="ZoneTexte 22">
              <a:extLst>
                <a:ext uri="{FF2B5EF4-FFF2-40B4-BE49-F238E27FC236}">
                  <a16:creationId xmlns:a16="http://schemas.microsoft.com/office/drawing/2014/main" id="{A9EE2171-4636-46D2-ADFB-52DCA97BD028}"/>
                </a:ext>
              </a:extLst>
            </p:cNvPr>
            <p:cNvSpPr txBox="1"/>
            <p:nvPr/>
          </p:nvSpPr>
          <p:spPr>
            <a:xfrm>
              <a:off x="1582182" y="4158763"/>
              <a:ext cx="623083" cy="369332"/>
            </a:xfrm>
            <a:prstGeom prst="rect">
              <a:avLst/>
            </a:prstGeom>
            <a:noFill/>
          </p:spPr>
          <p:txBody>
            <a:bodyPr wrap="square" rtlCol="0">
              <a:spAutoFit/>
            </a:bodyPr>
            <a:lstStyle/>
            <a:p>
              <a:r>
                <a:rPr lang="fr-FR" dirty="0">
                  <a:solidFill>
                    <a:srgbClr val="FF0000"/>
                  </a:solidFill>
                </a:rPr>
                <a:t>C3</a:t>
              </a:r>
            </a:p>
          </p:txBody>
        </p:sp>
        <p:sp>
          <p:nvSpPr>
            <p:cNvPr id="24" name="ZoneTexte 23">
              <a:extLst>
                <a:ext uri="{FF2B5EF4-FFF2-40B4-BE49-F238E27FC236}">
                  <a16:creationId xmlns:a16="http://schemas.microsoft.com/office/drawing/2014/main" id="{558F43FA-9E74-4BD8-95A2-D60911017095}"/>
                </a:ext>
              </a:extLst>
            </p:cNvPr>
            <p:cNvSpPr txBox="1"/>
            <p:nvPr/>
          </p:nvSpPr>
          <p:spPr>
            <a:xfrm>
              <a:off x="1613271" y="3361704"/>
              <a:ext cx="635431" cy="369332"/>
            </a:xfrm>
            <a:prstGeom prst="rect">
              <a:avLst/>
            </a:prstGeom>
            <a:noFill/>
          </p:spPr>
          <p:txBody>
            <a:bodyPr wrap="square" rtlCol="0">
              <a:spAutoFit/>
            </a:bodyPr>
            <a:lstStyle/>
            <a:p>
              <a:r>
                <a:rPr lang="fr-FR" dirty="0">
                  <a:solidFill>
                    <a:srgbClr val="FF0000"/>
                  </a:solidFill>
                </a:rPr>
                <a:t>C4</a:t>
              </a:r>
            </a:p>
          </p:txBody>
        </p:sp>
      </p:grpSp>
      <p:sp>
        <p:nvSpPr>
          <p:cNvPr id="25" name="Ellipse 24">
            <a:extLst>
              <a:ext uri="{FF2B5EF4-FFF2-40B4-BE49-F238E27FC236}">
                <a16:creationId xmlns:a16="http://schemas.microsoft.com/office/drawing/2014/main" id="{78252492-A02B-43E5-81B5-577949F6084C}"/>
              </a:ext>
            </a:extLst>
          </p:cNvPr>
          <p:cNvSpPr/>
          <p:nvPr/>
        </p:nvSpPr>
        <p:spPr>
          <a:xfrm>
            <a:off x="2002380" y="3415249"/>
            <a:ext cx="1969477" cy="797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Robot aspirateur</a:t>
            </a:r>
          </a:p>
        </p:txBody>
      </p:sp>
      <p:pic>
        <p:nvPicPr>
          <p:cNvPr id="2" name="Image 1">
            <a:extLst>
              <a:ext uri="{FF2B5EF4-FFF2-40B4-BE49-F238E27FC236}">
                <a16:creationId xmlns:a16="http://schemas.microsoft.com/office/drawing/2014/main" id="{BA76AD47-553C-4E71-86B9-8773944A0D02}"/>
              </a:ext>
            </a:extLst>
          </p:cNvPr>
          <p:cNvPicPr>
            <a:picLocks noChangeAspect="1"/>
          </p:cNvPicPr>
          <p:nvPr/>
        </p:nvPicPr>
        <p:blipFill>
          <a:blip r:embed="rId3"/>
          <a:stretch>
            <a:fillRect/>
          </a:stretch>
        </p:blipFill>
        <p:spPr>
          <a:xfrm>
            <a:off x="1796943" y="3798700"/>
            <a:ext cx="225572" cy="42676"/>
          </a:xfrm>
          <a:prstGeom prst="rect">
            <a:avLst/>
          </a:prstGeom>
        </p:spPr>
      </p:pic>
      <p:sp>
        <p:nvSpPr>
          <p:cNvPr id="27" name="Légende : encadrée à une bordure 26">
            <a:extLst>
              <a:ext uri="{FF2B5EF4-FFF2-40B4-BE49-F238E27FC236}">
                <a16:creationId xmlns:a16="http://schemas.microsoft.com/office/drawing/2014/main" id="{12F7FC74-FDF4-4D78-949F-577B95663B1D}"/>
              </a:ext>
            </a:extLst>
          </p:cNvPr>
          <p:cNvSpPr/>
          <p:nvPr/>
        </p:nvSpPr>
        <p:spPr>
          <a:xfrm>
            <a:off x="6487896" y="2720264"/>
            <a:ext cx="3259015" cy="2021544"/>
          </a:xfrm>
          <a:prstGeom prst="accentCallout1">
            <a:avLst>
              <a:gd name="adj1" fmla="val 18750"/>
              <a:gd name="adj2" fmla="val -8333"/>
              <a:gd name="adj3" fmla="val 27297"/>
              <a:gd name="adj4" fmla="val -2646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Fp1 : le robot aspirateur doit permettre à l’utilisateur d’enlever la poussière du sol.</a:t>
            </a:r>
          </a:p>
          <a:p>
            <a:r>
              <a:rPr lang="fr-FR" sz="1200" dirty="0"/>
              <a:t>C1 : doit être autonome en énergie</a:t>
            </a:r>
          </a:p>
          <a:p>
            <a:r>
              <a:rPr lang="fr-FR" sz="1200" dirty="0"/>
              <a:t>C2 : doit être de qualité</a:t>
            </a:r>
          </a:p>
          <a:p>
            <a:r>
              <a:rPr lang="fr-FR" sz="1200" dirty="0"/>
              <a:t>C3 : doit être esthétique</a:t>
            </a:r>
          </a:p>
          <a:p>
            <a:r>
              <a:rPr lang="fr-FR" sz="1200" dirty="0"/>
              <a:t>C4 : avoir un prix adaptée à la concurrence. </a:t>
            </a:r>
          </a:p>
        </p:txBody>
      </p:sp>
    </p:spTree>
    <p:extLst>
      <p:ext uri="{BB962C8B-B14F-4D97-AF65-F5344CB8AC3E}">
        <p14:creationId xmlns:p14="http://schemas.microsoft.com/office/powerpoint/2010/main" val="547195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40&quot;&gt;&lt;object type=&quot;3&quot; unique_id=&quot;10041&quot;&gt;&lt;property id=&quot;20148&quot; value=&quot;5&quot;/&gt;&lt;property id=&quot;20300&quot; value=&quot;Diapositive 1&quot;/&gt;&lt;property id=&quot;20307&quot; value=&quot;256&quot;/&gt;&lt;/object&gt;&lt;object type=&quot;3&quot; unique_id=&quot;10042&quot;&gt;&lt;property id=&quot;20148&quot; value=&quot;5&quot;/&gt;&lt;property id=&quot;20300&quot; value=&quot;Diapositive 2&quot;/&gt;&lt;property id=&quot;20307&quot; value=&quot;269&quot;/&gt;&lt;/object&gt;&lt;object type=&quot;3&quot; unique_id=&quot;10043&quot;&gt;&lt;property id=&quot;20148&quot; value=&quot;5&quot;/&gt;&lt;property id=&quot;20300&quot; value=&quot;Diapositive 3&quot;/&gt;&lt;property id=&quot;20307&quot; value=&quot;274&quot;/&gt;&lt;/object&gt;&lt;object type=&quot;3&quot; unique_id=&quot;10044&quot;&gt;&lt;property id=&quot;20148&quot; value=&quot;5&quot;/&gt;&lt;property id=&quot;20300&quot; value=&quot;Diapositive 4&quot;/&gt;&lt;property id=&quot;20307&quot; value=&quot;263&quot;/&gt;&lt;/object&gt;&lt;object type=&quot;3&quot; unique_id=&quot;10045&quot;&gt;&lt;property id=&quot;20148&quot; value=&quot;5&quot;/&gt;&lt;property id=&quot;20300&quot; value=&quot;Diapositive 5&quot;/&gt;&lt;property id=&quot;20307&quot; value=&quot;270&quot;/&gt;&lt;/object&gt;&lt;object type=&quot;3&quot; unique_id=&quot;10046&quot;&gt;&lt;property id=&quot;20148&quot; value=&quot;5&quot;/&gt;&lt;property id=&quot;20300&quot; value=&quot;Diapositive 6&quot;/&gt;&lt;property id=&quot;20307&quot; value=&quot;275&quot;/&gt;&lt;/object&gt;&lt;object type=&quot;3&quot; unique_id=&quot;10047&quot;&gt;&lt;property id=&quot;20148&quot; value=&quot;5&quot;/&gt;&lt;property id=&quot;20300&quot; value=&quot;Diapositive 7&quot;/&gt;&lt;property id=&quot;20307&quot; value=&quot;271&quot;/&gt;&lt;/object&gt;&lt;object type=&quot;3&quot; unique_id=&quot;10048&quot;&gt;&lt;property id=&quot;20148&quot; value=&quot;5&quot;/&gt;&lt;property id=&quot;20300&quot; value=&quot;Diapositive 8&quot;/&gt;&lt;property id=&quot;20307&quot; value=&quot;276&quot;/&gt;&lt;/object&gt;&lt;object type=&quot;3&quot; unique_id=&quot;10049&quot;&gt;&lt;property id=&quot;20148&quot; value=&quot;5&quot;/&gt;&lt;property id=&quot;20300&quot; value=&quot;Diapositive 9&quot;/&gt;&lt;property id=&quot;20307&quot; value=&quot;272&quot;/&gt;&lt;/object&gt;&lt;object type=&quot;3&quot; unique_id=&quot;10072&quot;&gt;&lt;property id=&quot;20148&quot; value=&quot;5&quot;/&gt;&lt;property id=&quot;20300&quot; value=&quot;Diapositive 10&quot;/&gt;&lt;property id=&quot;20307&quot; value=&quot;278&quot;/&gt;&lt;/object&gt;&lt;object type=&quot;3&quot; unique_id=&quot;10073&quot;&gt;&lt;property id=&quot;20148&quot; value=&quot;5&quot;/&gt;&lt;property id=&quot;20300&quot; value=&quot;Diapositive 11&quot;/&gt;&lt;property id=&quot;20307&quot; value=&quot;258&quot;/&gt;&lt;/object&gt;&lt;object type=&quot;3&quot; unique_id=&quot;10074&quot;&gt;&lt;property id=&quot;20148&quot; value=&quot;5&quot;/&gt;&lt;property id=&quot;20300&quot; value=&quot;Diapositive 12&quot;/&gt;&lt;property id=&quot;20307&quot; value=&quot;260&quot;/&gt;&lt;/object&gt;&lt;object type=&quot;3&quot; unique_id=&quot;10075&quot;&gt;&lt;property id=&quot;20148&quot; value=&quot;5&quot;/&gt;&lt;property id=&quot;20300&quot; value=&quot;Diapositive 13&quot;/&gt;&lt;property id=&quot;20307&quot; value=&quot;262&quot;/&gt;&lt;/object&gt;&lt;object type=&quot;3&quot; unique_id=&quot;10076&quot;&gt;&lt;property id=&quot;20148&quot; value=&quot;5&quot;/&gt;&lt;property id=&quot;20300&quot; value=&quot;Diapositive 14&quot;/&gt;&lt;property id=&quot;20307&quot; value=&quot;277&quot;/&gt;&lt;/object&gt;&lt;/object&gt;&lt;object type=&quot;8&quot; unique_id=&quot;10060&quot;&gt;&lt;/object&gt;&lt;/object&gt;&lt;/database&gt;"/>
  <p:tag name="SECTOMILLISECCONVERTED" val="1"/>
  <p:tag name="ISPRING_RESOURCE_PATHS_HASH_2" val="dbb157ee1a8ad1848a8dcbd6d3774b334a598ec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885</TotalTime>
  <Words>1128</Words>
  <Application>Microsoft Office PowerPoint</Application>
  <PresentationFormat>Personnalisé</PresentationFormat>
  <Paragraphs>143</Paragraphs>
  <Slides>14</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Bahnschrift Light SemiCondensed</vt:lpstr>
      <vt:lpstr>Calibri</vt:lpstr>
      <vt:lpstr>Symbol</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STEPH</dc:creator>
  <dc:description/>
  <cp:lastModifiedBy>stephane piglia</cp:lastModifiedBy>
  <cp:revision>93</cp:revision>
  <dcterms:created xsi:type="dcterms:W3CDTF">2020-02-17T15:09:09Z</dcterms:created>
  <dcterms:modified xsi:type="dcterms:W3CDTF">2022-02-16T15:00:30Z</dcterms:modified>
  <dc:language>fr-FR</dc:language>
</cp:coreProperties>
</file>