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9" r:id="rId3"/>
    <p:sldId id="263" r:id="rId4"/>
    <p:sldId id="270" r:id="rId5"/>
    <p:sldId id="271" r:id="rId6"/>
    <p:sldId id="272" r:id="rId7"/>
    <p:sldId id="273" r:id="rId8"/>
  </p:sldIdLst>
  <p:sldSz cx="10080625" cy="5670550"/>
  <p:notesSz cx="7559675" cy="10691813"/>
  <p:custDataLst>
    <p:tags r:id="rId10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E0BCC-8A97-41DB-B57B-38DBED9385EC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8AA70-93B5-4678-BF9A-47AA979965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42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8F465204-3DA6-4792-81D1-4832AB59C7CD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njourdefrance.com/decouvrez-les-differents-types-de-velos.html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pixabay.com/fr/photos/maison-martinique-cara%C3%AFbes-339157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391524"/>
            <a:ext cx="9071640" cy="6155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4000" b="0" u="sng" strike="noStrike" spc="-1" dirty="0">
                <a:latin typeface="Arial"/>
              </a:rPr>
              <a:t>1</a:t>
            </a:r>
            <a:r>
              <a:rPr lang="fr-FR" sz="4000" b="0" u="sng" strike="noStrike" spc="-1" baseline="30000" dirty="0">
                <a:latin typeface="Arial"/>
              </a:rPr>
              <a:t>ère</a:t>
            </a:r>
            <a:r>
              <a:rPr lang="fr-FR" sz="4000" b="0" u="sng" strike="noStrike" spc="-1" dirty="0">
                <a:latin typeface="Arial"/>
              </a:rPr>
              <a:t> étape  : on définit le besoin du client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408590E-7C1A-40F7-8849-4A2617010ABE}"/>
              </a:ext>
            </a:extLst>
          </p:cNvPr>
          <p:cNvGrpSpPr/>
          <p:nvPr/>
        </p:nvGrpSpPr>
        <p:grpSpPr>
          <a:xfrm>
            <a:off x="274389" y="1278923"/>
            <a:ext cx="7561385" cy="2676468"/>
            <a:chOff x="274389" y="1278923"/>
            <a:chExt cx="7561385" cy="2676468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F11C078-43D4-42BC-BC1A-F23474FEC0BE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635" y="2348206"/>
              <a:ext cx="2242185" cy="16071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Bulle narrative : rectangle à coins arrondis 2">
              <a:extLst>
                <a:ext uri="{FF2B5EF4-FFF2-40B4-BE49-F238E27FC236}">
                  <a16:creationId xmlns:a16="http://schemas.microsoft.com/office/drawing/2014/main" id="{4E2F996C-1A21-47B0-8A82-0ECFD811F445}"/>
                </a:ext>
              </a:extLst>
            </p:cNvPr>
            <p:cNvSpPr/>
            <p:nvPr/>
          </p:nvSpPr>
          <p:spPr>
            <a:xfrm>
              <a:off x="274389" y="1278923"/>
              <a:ext cx="7561385" cy="901568"/>
            </a:xfrm>
            <a:prstGeom prst="wedgeRoundRectCallout">
              <a:avLst>
                <a:gd name="adj1" fmla="val 7385"/>
                <a:gd name="adj2" fmla="val 8886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b="0" strike="noStrike" spc="-1" dirty="0">
                  <a:latin typeface="Bahnschrift Light SemiCondensed"/>
                </a:rPr>
                <a:t>Tout produit n’a de sens que s’il satisfait </a:t>
              </a:r>
            </a:p>
            <a:p>
              <a:pPr algn="ctr"/>
              <a:r>
                <a:rPr lang="fr-FR" sz="1800" b="0" strike="noStrike" spc="-1" dirty="0">
                  <a:latin typeface="Bahnschrift Light SemiCondensed"/>
                </a:rPr>
                <a:t>un besoin exprimé par des utilisateurs.</a:t>
              </a:r>
            </a:p>
            <a:p>
              <a:pPr algn="ctr"/>
              <a:endParaRPr lang="fr-FR" dirty="0"/>
            </a:p>
          </p:txBody>
        </p:sp>
      </p:grpSp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8C8AB979-CC2B-406F-BF81-3DD87B32D1FE}"/>
              </a:ext>
            </a:extLst>
          </p:cNvPr>
          <p:cNvSpPr/>
          <p:nvPr/>
        </p:nvSpPr>
        <p:spPr>
          <a:xfrm>
            <a:off x="2290757" y="4391627"/>
            <a:ext cx="7561385" cy="1079303"/>
          </a:xfrm>
          <a:prstGeom prst="wedgeRoundRectCallout">
            <a:avLst>
              <a:gd name="adj1" fmla="val -20367"/>
              <a:gd name="adj2" fmla="val -10618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0" strike="noStrike" spc="-1" dirty="0">
                <a:solidFill>
                  <a:schemeClr val="tx1"/>
                </a:solidFill>
                <a:latin typeface="Bahnschrift Light SemiCondensed"/>
              </a:rPr>
              <a:t>La première information que l’on doit savoir :</a:t>
            </a:r>
          </a:p>
          <a:p>
            <a:pPr algn="ctr"/>
            <a:r>
              <a:rPr lang="fr-FR" b="1" spc="-1" dirty="0">
                <a:solidFill>
                  <a:schemeClr val="tx1"/>
                </a:solidFill>
                <a:latin typeface="Bahnschrift Light SemiCondensed"/>
              </a:rPr>
              <a:t>A quoi va servir l’objet technique souhaité ?</a:t>
            </a:r>
          </a:p>
          <a:p>
            <a:pPr algn="ctr"/>
            <a:r>
              <a:rPr lang="fr-FR" sz="1800" b="0" strike="noStrike" spc="-1" dirty="0">
                <a:solidFill>
                  <a:schemeClr val="tx1"/>
                </a:solidFill>
                <a:latin typeface="Bahnschrift Light SemiCondensed"/>
              </a:rPr>
              <a:t>En répondant à cette question on définit </a:t>
            </a:r>
            <a:r>
              <a:rPr lang="fr-FR" sz="1800" b="1" strike="noStrike" spc="-1" dirty="0">
                <a:solidFill>
                  <a:schemeClr val="tx1"/>
                </a:solidFill>
                <a:latin typeface="Bahnschrift Light SemiCondensed"/>
              </a:rPr>
              <a:t>la fonction d’usage</a:t>
            </a:r>
            <a:r>
              <a:rPr lang="fr-FR" spc="-1" dirty="0">
                <a:solidFill>
                  <a:schemeClr val="tx1"/>
                </a:solidFill>
                <a:latin typeface="Bahnschrift Light SemiCondensed"/>
              </a:rPr>
              <a:t> de l’objet.</a:t>
            </a:r>
            <a:endParaRPr lang="fr-FR" sz="1800" b="0" strike="noStrike" spc="-1" dirty="0">
              <a:solidFill>
                <a:schemeClr val="tx1"/>
              </a:solidFill>
              <a:latin typeface="Bahnschrift Light SemiCondensed"/>
            </a:endParaRPr>
          </a:p>
          <a:p>
            <a:pPr algn="ctr"/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391524"/>
            <a:ext cx="9071640" cy="6155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4000" b="0" u="sng" strike="noStrike" spc="-1" dirty="0">
                <a:latin typeface="Arial"/>
              </a:rPr>
              <a:t>Exemples de fonction d’usage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981FE79-A8E4-4CEC-A1FD-4EDF28FE8E31}"/>
              </a:ext>
            </a:extLst>
          </p:cNvPr>
          <p:cNvSpPr txBox="1"/>
          <p:nvPr/>
        </p:nvSpPr>
        <p:spPr>
          <a:xfrm>
            <a:off x="973015" y="1395046"/>
            <a:ext cx="848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Vous devez associer la fonction d’usage à l’objet technique par des flèches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FFFCB91-4D16-4974-BABA-A4E432828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19292" y="1764378"/>
            <a:ext cx="1640010" cy="10933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E4E2E83-0DF5-4584-B55B-A730724F4F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935630" y="2987912"/>
            <a:ext cx="1640010" cy="94556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EFB3116-EEAB-469D-BE9C-A6B2CBEC0A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750" t="21899" r="27899" b="54107"/>
          <a:stretch/>
        </p:blipFill>
        <p:spPr>
          <a:xfrm>
            <a:off x="7729865" y="4158614"/>
            <a:ext cx="2051539" cy="135987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1BAE630-6A68-4541-890E-FDB86BC7DCAC}"/>
              </a:ext>
            </a:extLst>
          </p:cNvPr>
          <p:cNvSpPr txBox="1"/>
          <p:nvPr/>
        </p:nvSpPr>
        <p:spPr>
          <a:xfrm>
            <a:off x="503508" y="4534611"/>
            <a:ext cx="45363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Permettre à l’utilisateur </a:t>
            </a:r>
          </a:p>
          <a:p>
            <a:pPr algn="ctr"/>
            <a:r>
              <a:rPr lang="fr-FR" dirty="0"/>
              <a:t>De se loger dans de bonnes conditions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CFE815-000C-4A04-9E3F-C5BCC7591DF1}"/>
              </a:ext>
            </a:extLst>
          </p:cNvPr>
          <p:cNvSpPr txBox="1"/>
          <p:nvPr/>
        </p:nvSpPr>
        <p:spPr>
          <a:xfrm>
            <a:off x="503508" y="2057307"/>
            <a:ext cx="4536312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Permettre à l’utilisateur </a:t>
            </a:r>
          </a:p>
          <a:p>
            <a:pPr algn="ctr"/>
            <a:r>
              <a:rPr lang="fr-FR" dirty="0"/>
              <a:t>De se déplacer sur une courte distance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EA777C2-7230-4695-99AA-864922336BC2}"/>
              </a:ext>
            </a:extLst>
          </p:cNvPr>
          <p:cNvSpPr txBox="1"/>
          <p:nvPr/>
        </p:nvSpPr>
        <p:spPr>
          <a:xfrm>
            <a:off x="503508" y="3259842"/>
            <a:ext cx="453631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Permettre à l’utilisateur </a:t>
            </a:r>
          </a:p>
          <a:p>
            <a:pPr algn="ctr"/>
            <a:r>
              <a:rPr lang="fr-FR" dirty="0"/>
              <a:t>De se déplacer dans l’eau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8D213459-43FB-45CE-98B7-FCFC7DAB22E6}"/>
              </a:ext>
            </a:extLst>
          </p:cNvPr>
          <p:cNvCxnSpPr>
            <a:endCxn id="8" idx="1"/>
          </p:cNvCxnSpPr>
          <p:nvPr/>
        </p:nvCxnSpPr>
        <p:spPr>
          <a:xfrm>
            <a:off x="5039820" y="2579077"/>
            <a:ext cx="2895810" cy="881619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354CA35-12B9-4162-8814-6968C89EFB7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5055900" y="3653049"/>
            <a:ext cx="2673965" cy="118550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02E6F41B-9DFC-428C-96B0-C3B99A8A39F3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055900" y="2311048"/>
            <a:ext cx="2763392" cy="255096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689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345138" y="191372"/>
            <a:ext cx="9432000" cy="156820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fr-FR" sz="3200" u="sng" spc="-1" dirty="0"/>
              <a:t>L’outil permettant de définir une fonction d’usage</a:t>
            </a:r>
          </a:p>
          <a:p>
            <a:pPr algn="ctr"/>
            <a:r>
              <a:rPr lang="fr-FR" sz="3200" u="sng" strike="noStrike" spc="-1" dirty="0"/>
              <a:t>Nommé </a:t>
            </a:r>
            <a:r>
              <a:rPr lang="fr-FR" sz="3200" u="sng" strike="noStrike" spc="-1" dirty="0">
                <a:highlight>
                  <a:srgbClr val="FFFF00"/>
                </a:highlight>
              </a:rPr>
              <a:t>«  le graphe des prestations </a:t>
            </a:r>
            <a:r>
              <a:rPr lang="fr-FR" sz="3200" u="sng" spc="-1" dirty="0"/>
              <a:t>où </a:t>
            </a:r>
            <a:r>
              <a:rPr lang="fr-FR" sz="3200" u="sng" strike="noStrike" spc="-1" dirty="0">
                <a:highlight>
                  <a:srgbClr val="FFFF00"/>
                </a:highlight>
              </a:rPr>
              <a:t>bête à corne »</a:t>
            </a:r>
          </a:p>
        </p:txBody>
      </p:sp>
      <p:pic>
        <p:nvPicPr>
          <p:cNvPr id="60" name="Image 59"/>
          <p:cNvPicPr/>
          <p:nvPr/>
        </p:nvPicPr>
        <p:blipFill>
          <a:blip r:embed="rId3"/>
          <a:stretch/>
        </p:blipFill>
        <p:spPr>
          <a:xfrm>
            <a:off x="1019907" y="2145322"/>
            <a:ext cx="4871077" cy="3150001"/>
          </a:xfrm>
          <a:prstGeom prst="rect">
            <a:avLst/>
          </a:prstGeom>
          <a:ln>
            <a:noFill/>
          </a:ln>
        </p:spPr>
      </p:pic>
      <p:sp>
        <p:nvSpPr>
          <p:cNvPr id="4" name="Organigramme : Document 3">
            <a:extLst>
              <a:ext uri="{FF2B5EF4-FFF2-40B4-BE49-F238E27FC236}">
                <a16:creationId xmlns:a16="http://schemas.microsoft.com/office/drawing/2014/main" id="{B98E0DA5-4931-4257-A013-1242C7494EBB}"/>
              </a:ext>
            </a:extLst>
          </p:cNvPr>
          <p:cNvSpPr/>
          <p:nvPr/>
        </p:nvSpPr>
        <p:spPr>
          <a:xfrm>
            <a:off x="6627921" y="1758462"/>
            <a:ext cx="3059723" cy="3720716"/>
          </a:xfrm>
          <a:prstGeom prst="flowChart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Cet outil simple à utiliser permet de définir le fonction d’usage d’un objet technique en répondant à des questions. 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54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345138" y="191372"/>
            <a:ext cx="9432000" cy="107576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fr-FR" sz="3200" u="sng" spc="-1" dirty="0"/>
              <a:t>Exemple :  essayons de définir la fonction d’usage </a:t>
            </a:r>
          </a:p>
          <a:p>
            <a:pPr algn="ctr"/>
            <a:r>
              <a:rPr lang="fr-FR" sz="3200" u="sng" strike="noStrike" spc="-1" dirty="0"/>
              <a:t>D’un stylo </a:t>
            </a:r>
          </a:p>
        </p:txBody>
      </p:sp>
      <p:pic>
        <p:nvPicPr>
          <p:cNvPr id="60" name="Image 59"/>
          <p:cNvPicPr/>
          <p:nvPr/>
        </p:nvPicPr>
        <p:blipFill>
          <a:blip r:embed="rId3"/>
          <a:stretch/>
        </p:blipFill>
        <p:spPr>
          <a:xfrm>
            <a:off x="169846" y="1267136"/>
            <a:ext cx="5756308" cy="4028188"/>
          </a:xfrm>
          <a:prstGeom prst="rect">
            <a:avLst/>
          </a:prstGeom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497296B-E496-47B5-B543-BE556E77DE4D}"/>
              </a:ext>
            </a:extLst>
          </p:cNvPr>
          <p:cNvSpPr txBox="1"/>
          <p:nvPr/>
        </p:nvSpPr>
        <p:spPr>
          <a:xfrm>
            <a:off x="937846" y="2020267"/>
            <a:ext cx="123092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L’utilisateur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869400E-EE8A-40B0-856D-D11E0B9F9E3E}"/>
              </a:ext>
            </a:extLst>
          </p:cNvPr>
          <p:cNvSpPr txBox="1"/>
          <p:nvPr/>
        </p:nvSpPr>
        <p:spPr>
          <a:xfrm>
            <a:off x="4041230" y="1899826"/>
            <a:ext cx="123092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La feuille de papier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4916193-668A-43B3-8BE3-7C68E2667D25}"/>
              </a:ext>
            </a:extLst>
          </p:cNvPr>
          <p:cNvSpPr txBox="1"/>
          <p:nvPr/>
        </p:nvSpPr>
        <p:spPr>
          <a:xfrm>
            <a:off x="2520391" y="3117291"/>
            <a:ext cx="1055217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Le stylo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E3CCCDE-9258-4501-B3CD-C8133B65ED65}"/>
              </a:ext>
            </a:extLst>
          </p:cNvPr>
          <p:cNvSpPr txBox="1"/>
          <p:nvPr/>
        </p:nvSpPr>
        <p:spPr>
          <a:xfrm>
            <a:off x="1809598" y="4968737"/>
            <a:ext cx="2476801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Laisser une trace</a:t>
            </a:r>
          </a:p>
        </p:txBody>
      </p:sp>
      <p:sp>
        <p:nvSpPr>
          <p:cNvPr id="4" name="Organigramme : Document 3">
            <a:extLst>
              <a:ext uri="{FF2B5EF4-FFF2-40B4-BE49-F238E27FC236}">
                <a16:creationId xmlns:a16="http://schemas.microsoft.com/office/drawing/2014/main" id="{B98E0DA5-4931-4257-A013-1242C7494EBB}"/>
              </a:ext>
            </a:extLst>
          </p:cNvPr>
          <p:cNvSpPr/>
          <p:nvPr/>
        </p:nvSpPr>
        <p:spPr>
          <a:xfrm>
            <a:off x="6627921" y="1758462"/>
            <a:ext cx="3059723" cy="3720716"/>
          </a:xfrm>
          <a:prstGeom prst="flowChart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 stylo a pour fonction d’usage </a:t>
            </a:r>
            <a:r>
              <a:rPr lang="fr-FR" dirty="0">
                <a:solidFill>
                  <a:srgbClr val="FF0000"/>
                </a:solidFill>
              </a:rPr>
              <a:t>de permettre à l’utilisateur de laisser une trace sur une feuille de papier</a:t>
            </a:r>
          </a:p>
        </p:txBody>
      </p:sp>
    </p:spTree>
    <p:extLst>
      <p:ext uri="{BB962C8B-B14F-4D97-AF65-F5344CB8AC3E}">
        <p14:creationId xmlns:p14="http://schemas.microsoft.com/office/powerpoint/2010/main" val="1828010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345138" y="191372"/>
            <a:ext cx="9432000" cy="107576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fr-FR" sz="3200" u="sng" spc="-1" dirty="0"/>
              <a:t>Exemple :  essayons de définir la fonction d’usage </a:t>
            </a:r>
          </a:p>
          <a:p>
            <a:pPr algn="ctr"/>
            <a:r>
              <a:rPr lang="fr-FR" sz="3200" u="sng" strike="noStrike" spc="-1" dirty="0"/>
              <a:t>Du sous-marin </a:t>
            </a:r>
          </a:p>
        </p:txBody>
      </p:sp>
      <p:pic>
        <p:nvPicPr>
          <p:cNvPr id="60" name="Image 59"/>
          <p:cNvPicPr/>
          <p:nvPr/>
        </p:nvPicPr>
        <p:blipFill>
          <a:blip r:embed="rId3"/>
          <a:stretch/>
        </p:blipFill>
        <p:spPr>
          <a:xfrm>
            <a:off x="169846" y="1267136"/>
            <a:ext cx="5756308" cy="4028188"/>
          </a:xfrm>
          <a:prstGeom prst="rect">
            <a:avLst/>
          </a:prstGeom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497296B-E496-47B5-B543-BE556E77DE4D}"/>
              </a:ext>
            </a:extLst>
          </p:cNvPr>
          <p:cNvSpPr txBox="1"/>
          <p:nvPr/>
        </p:nvSpPr>
        <p:spPr>
          <a:xfrm>
            <a:off x="937846" y="2020267"/>
            <a:ext cx="123092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L’utilisateur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869400E-EE8A-40B0-856D-D11E0B9F9E3E}"/>
              </a:ext>
            </a:extLst>
          </p:cNvPr>
          <p:cNvSpPr txBox="1"/>
          <p:nvPr/>
        </p:nvSpPr>
        <p:spPr>
          <a:xfrm>
            <a:off x="4041230" y="1899826"/>
            <a:ext cx="123092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L’eau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4916193-668A-43B3-8BE3-7C68E2667D25}"/>
              </a:ext>
            </a:extLst>
          </p:cNvPr>
          <p:cNvSpPr txBox="1"/>
          <p:nvPr/>
        </p:nvSpPr>
        <p:spPr>
          <a:xfrm>
            <a:off x="2520391" y="3117291"/>
            <a:ext cx="105521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Le sous-marin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E3CCCDE-9258-4501-B3CD-C8133B65ED65}"/>
              </a:ext>
            </a:extLst>
          </p:cNvPr>
          <p:cNvSpPr txBox="1"/>
          <p:nvPr/>
        </p:nvSpPr>
        <p:spPr>
          <a:xfrm>
            <a:off x="1809598" y="4968737"/>
            <a:ext cx="2476801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Se déplacer</a:t>
            </a:r>
          </a:p>
        </p:txBody>
      </p:sp>
      <p:sp>
        <p:nvSpPr>
          <p:cNvPr id="4" name="Organigramme : Document 3">
            <a:extLst>
              <a:ext uri="{FF2B5EF4-FFF2-40B4-BE49-F238E27FC236}">
                <a16:creationId xmlns:a16="http://schemas.microsoft.com/office/drawing/2014/main" id="{B98E0DA5-4931-4257-A013-1242C7494EBB}"/>
              </a:ext>
            </a:extLst>
          </p:cNvPr>
          <p:cNvSpPr/>
          <p:nvPr/>
        </p:nvSpPr>
        <p:spPr>
          <a:xfrm>
            <a:off x="6627921" y="1758462"/>
            <a:ext cx="3059723" cy="3720716"/>
          </a:xfrm>
          <a:prstGeom prst="flowChart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 sous-marin a donc pour fonction d’usage </a:t>
            </a:r>
            <a:r>
              <a:rPr lang="fr-FR" dirty="0">
                <a:solidFill>
                  <a:srgbClr val="FF0000"/>
                </a:solidFill>
              </a:rPr>
              <a:t>de permettre à </a:t>
            </a:r>
            <a:r>
              <a:rPr lang="fr-FR" u="sng" dirty="0">
                <a:solidFill>
                  <a:srgbClr val="FF0000"/>
                </a:solidFill>
              </a:rPr>
              <a:t>l’utilisateur</a:t>
            </a:r>
            <a:r>
              <a:rPr lang="fr-FR" dirty="0">
                <a:solidFill>
                  <a:srgbClr val="FF0000"/>
                </a:solidFill>
              </a:rPr>
              <a:t> de </a:t>
            </a:r>
            <a:r>
              <a:rPr lang="fr-FR" u="sng" dirty="0">
                <a:solidFill>
                  <a:srgbClr val="FF0000"/>
                </a:solidFill>
              </a:rPr>
              <a:t>se déplacer dans l’eau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6A2226-2E11-4FEA-94C5-57F98F1424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750" t="21899" r="27899" b="54107"/>
          <a:stretch/>
        </p:blipFill>
        <p:spPr>
          <a:xfrm>
            <a:off x="7354727" y="829666"/>
            <a:ext cx="2051539" cy="135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0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83748"/>
            <a:ext cx="9071640" cy="12311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4000" b="0" u="sng" strike="noStrike" spc="-1" dirty="0">
                <a:latin typeface="Arial"/>
              </a:rPr>
              <a:t>Comment définir précisément le besoin du client ?</a:t>
            </a:r>
          </a:p>
        </p:txBody>
      </p:sp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id="{4E2F996C-1A21-47B0-8A82-0ECFD811F445}"/>
              </a:ext>
            </a:extLst>
          </p:cNvPr>
          <p:cNvSpPr/>
          <p:nvPr/>
        </p:nvSpPr>
        <p:spPr>
          <a:xfrm>
            <a:off x="274389" y="1278923"/>
            <a:ext cx="7561385" cy="901568"/>
          </a:xfrm>
          <a:prstGeom prst="wedgeRoundRectCallout">
            <a:avLst>
              <a:gd name="adj1" fmla="val -11995"/>
              <a:gd name="adj2" fmla="val 953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-1" dirty="0">
                <a:latin typeface="Bahnschrift Light SemiCondensed"/>
              </a:rPr>
              <a:t>Connaître la fonction d’usage de l’objet à créer est importante mais cela ne suffit pas à identifier précisément la demande du client. </a:t>
            </a:r>
            <a:endParaRPr lang="fr-FR" sz="1800" b="0" strike="noStrike" spc="-1" dirty="0">
              <a:latin typeface="Bahnschrift Light SemiCondensed"/>
            </a:endParaRPr>
          </a:p>
          <a:p>
            <a:pPr algn="ctr"/>
            <a:endParaRPr lang="fr-FR" dirty="0"/>
          </a:p>
        </p:txBody>
      </p:sp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8C8AB979-CC2B-406F-BF81-3DD87B32D1FE}"/>
              </a:ext>
            </a:extLst>
          </p:cNvPr>
          <p:cNvSpPr/>
          <p:nvPr/>
        </p:nvSpPr>
        <p:spPr>
          <a:xfrm>
            <a:off x="2255588" y="4591247"/>
            <a:ext cx="7561385" cy="1079303"/>
          </a:xfrm>
          <a:prstGeom prst="wedgeRoundRectCallout">
            <a:avLst>
              <a:gd name="adj1" fmla="val -29359"/>
              <a:gd name="adj2" fmla="val -8771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0" strike="noStrike" spc="-1" dirty="0">
                <a:solidFill>
                  <a:schemeClr val="tx1"/>
                </a:solidFill>
                <a:latin typeface="Bahnschrift Light SemiCondensed"/>
              </a:rPr>
              <a:t>On va donc utiliser un nouvel outil nommé « méthode de questionnement QQOQCP » qui va permettre de connaître le projet dans le moindre détail.</a:t>
            </a:r>
          </a:p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20D390F-C3EC-44EF-B1C8-076EA2A2F249}"/>
              </a:ext>
            </a:extLst>
          </p:cNvPr>
          <p:cNvPicPr/>
          <p:nvPr/>
        </p:nvPicPr>
        <p:blipFill rotWithShape="1">
          <a:blip r:embed="rId3"/>
          <a:srcRect l="784" t="-4903" r="54506" b="4903"/>
          <a:stretch/>
        </p:blipFill>
        <p:spPr>
          <a:xfrm>
            <a:off x="3237928" y="2180491"/>
            <a:ext cx="4175815" cy="20749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195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83748"/>
            <a:ext cx="9071640" cy="12311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4000" b="0" u="sng" strike="noStrike" spc="-1" dirty="0">
                <a:latin typeface="Arial"/>
              </a:rPr>
              <a:t>La méthode de questionnement </a:t>
            </a:r>
            <a:r>
              <a:rPr lang="fr-FR" sz="4000" b="0" u="sng" strike="noStrike" spc="-1" dirty="0">
                <a:highlight>
                  <a:srgbClr val="FFFF00"/>
                </a:highlight>
                <a:latin typeface="Arial"/>
              </a:rPr>
              <a:t>QQOQCP</a:t>
            </a:r>
          </a:p>
        </p:txBody>
      </p:sp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id="{4E2F996C-1A21-47B0-8A82-0ECFD811F445}"/>
              </a:ext>
            </a:extLst>
          </p:cNvPr>
          <p:cNvSpPr/>
          <p:nvPr/>
        </p:nvSpPr>
        <p:spPr>
          <a:xfrm>
            <a:off x="274389" y="1351893"/>
            <a:ext cx="9806236" cy="702278"/>
          </a:xfrm>
          <a:prstGeom prst="wedgeRoundRectCallout">
            <a:avLst>
              <a:gd name="adj1" fmla="val -11995"/>
              <a:gd name="adj2" fmla="val 953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-1" dirty="0">
                <a:latin typeface="Bahnschrift Light SemiCondensed"/>
              </a:rPr>
              <a:t>Chaque lettre (QQOQCP) correspond à une question.</a:t>
            </a:r>
          </a:p>
          <a:p>
            <a:pPr algn="ctr"/>
            <a:r>
              <a:rPr lang="fr-FR" sz="1800" b="0" strike="noStrike" spc="-1" dirty="0">
                <a:latin typeface="Bahnschrift Light SemiCondensed"/>
              </a:rPr>
              <a:t>En trouvant des réponses à ses questions, nous allons connaître le projet dans le moindre détail.</a:t>
            </a:r>
          </a:p>
          <a:p>
            <a:pPr algn="ctr"/>
            <a:endParaRPr lang="fr-FR" dirty="0"/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ACABBA03-02D1-4619-A5FE-725DE8BA6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317153"/>
              </p:ext>
            </p:extLst>
          </p:nvPr>
        </p:nvGraphicFramePr>
        <p:xfrm>
          <a:off x="1187735" y="2452442"/>
          <a:ext cx="7895536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465">
                  <a:extLst>
                    <a:ext uri="{9D8B030D-6E8A-4147-A177-3AD203B41FA5}">
                      <a16:colId xmlns:a16="http://schemas.microsoft.com/office/drawing/2014/main" val="829072174"/>
                    </a:ext>
                  </a:extLst>
                </a:gridCol>
                <a:gridCol w="6099071">
                  <a:extLst>
                    <a:ext uri="{9D8B030D-6E8A-4147-A177-3AD203B41FA5}">
                      <a16:colId xmlns:a16="http://schemas.microsoft.com/office/drawing/2014/main" val="1466537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Quel est le projet ? Quels sont les objectifs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697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Qui est le client ? Qui sont les utilisateurs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09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Où aura lieu le projet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783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Quelle est la date de livraison ? Combien de temps va-t-il durer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175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Comment allons nous procéder ? 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682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Pourquoi le projet est-il lancer ? Pour quelle raison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434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Combien : Quel budget avons-nous à notre disposition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176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453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73ece779a1c93ca7ec8ee5cae758b823c66cca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366</Words>
  <Application>Microsoft Office PowerPoint</Application>
  <PresentationFormat>Personnalisé</PresentationFormat>
  <Paragraphs>51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Bahnschrift Light SemiCondensed</vt:lpstr>
      <vt:lpstr>Calibri</vt:lpstr>
      <vt:lpstr>Symbol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STEPH</dc:creator>
  <dc:description/>
  <cp:lastModifiedBy>stephane piglia</cp:lastModifiedBy>
  <cp:revision>54</cp:revision>
  <dcterms:created xsi:type="dcterms:W3CDTF">2020-02-17T15:09:09Z</dcterms:created>
  <dcterms:modified xsi:type="dcterms:W3CDTF">2021-01-06T09:23:11Z</dcterms:modified>
  <dc:language>fr-FR</dc:language>
</cp:coreProperties>
</file>