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custDataLst>
    <p:tags r:id="rId7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CC7AD-DEB3-4CC7-809F-9CA44E3E4B76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CAF39-D297-4AD7-B694-C023A7833A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499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CAF39-D297-4AD7-B694-C023A7833A3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158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CAF39-D297-4AD7-B694-C023A7833A3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1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CAF39-D297-4AD7-B694-C023A7833A3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950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CAF39-D297-4AD7-B694-C023A7833A3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480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CF0620-F330-42BD-97D1-9064AB5CE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79AE8B-711B-4472-81D2-827D9FB939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DE9A03-CDA8-4958-8B8A-D8B806155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D5240C-0F2B-4375-929D-C161D1267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941C6B-4B37-41E1-BCD6-00D9621C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24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591B2F-5F8F-4F40-81EC-72841D290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554AD0E-79A7-4E05-813C-7873350257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FB5A51-BF39-4264-ACD1-956E9D1F2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823BB5-C405-47AB-AA41-AAA317A43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976AD7-81AD-4225-8702-5CB7B1B49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92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A2F1585-7A49-47A2-BDF5-D00723EF47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85AE4F-62E3-458C-9545-57031F10A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1027D7-EDBB-4850-BC25-B72054B1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812DC7-65EA-430F-9A99-53DD811A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A8DEFF-DB13-4EBA-A550-E08A7A0C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12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A9897B-4BF5-4379-8A47-115BEAA86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CE5F77-22F1-40D6-B129-BCEFEE9E6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0C217A-2AD0-4B1C-9E21-0606D1C31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43204F-84B7-45E8-B4F9-F30E20A5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3661CE-FC93-422E-8599-476F26A1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59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1DEFE6-937A-4F2A-BE25-3974256E3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1723D9-73AC-4DD0-9D78-98EBB5673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9F3A4B-AA44-4D7B-9B98-919E10471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77EDCE-63C7-4632-A663-0A569A635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B8352F-54E7-4F2D-A04C-8631F50B0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40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2F55D6-34CA-4DC9-A527-46114E28E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1C243F-A116-4C00-8A3E-F69A57505D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0A7E2A-4B20-47A6-8552-CB2F41605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71E9F9-DDBC-4D56-8319-F009FB7C3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17ED44-2BF0-47FE-A753-0CF599AE5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E33064-EF01-40BD-972B-396E49CA2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15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42F344-3E3F-46DB-BB3A-F0745852D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8D9D6E-0088-4597-BD88-DDCA9C1FD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ACB6BF-80FA-4FF9-9AC2-E0BAD06B8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615AAC-DF11-40D9-9E11-0D210141C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72E3D5-5D4E-4692-ADE9-6FF199C6B9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178613A-A044-4F6C-902F-D132D495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497E050-7021-4066-99C9-5DC0C3509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EF09B2F-DFD5-4E83-9313-E07330B63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587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C238E3-142C-4170-A78E-7F2826AA2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D4C1A7E-669F-4914-9C98-FB9187069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285D5D-98A3-4C8C-8EED-AD060FE8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EC07B85-E50C-4287-847C-BF41BD221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61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777ECFB-6BD0-4B92-A010-2E89B42F8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52CD626-4F0B-4F3B-AFBD-28E77085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94C7149-6AC6-45F9-A941-5DFCD5E24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48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917A93-C032-48A1-B9A8-994A21222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474196-5FE5-4971-8500-81FEAE345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A7F0F2-CBE8-4578-AB4A-F0E76B0541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793752-B8FA-43F5-8BCB-DFD02DD6F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DBADFE-6CF0-4448-875C-B7E020946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B837571-EF26-4DB1-B03A-F0D6C46DC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81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E160F1-0B98-40D6-9073-7B5FADC97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6FE98AB-D4C6-4476-BCFA-3A435EA10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242963-39A7-4C43-ACE7-289401622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12F790-BB95-4D72-A549-8BE081C08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437C0F-FF09-4107-9903-9D546C1AE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DB160E-5FB6-4A20-8460-46EEE269F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48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BB950B6-9194-414A-9738-56BE92A76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BD81E3-383C-4531-8F96-84A5E60A3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9414B7-593A-4F82-A752-2160691E9D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08D74-6521-4895-A1B2-0027FF5673AF}" type="datetimeFigureOut">
              <a:rPr lang="fr-FR" smtClean="0"/>
              <a:t>04/09/2023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0B45D1-06E2-403E-BB4E-6C7DFD768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754411-55FA-4864-A0F3-0F68D35F4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68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3EC482A-9F47-4983-9B73-9A0090D772FE}"/>
              </a:ext>
            </a:extLst>
          </p:cNvPr>
          <p:cNvSpPr txBox="1"/>
          <p:nvPr/>
        </p:nvSpPr>
        <p:spPr>
          <a:xfrm>
            <a:off x="537892" y="116664"/>
            <a:ext cx="169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4ème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2DA2385-E972-4A61-84A4-CEB811BB83CB}"/>
              </a:ext>
            </a:extLst>
          </p:cNvPr>
          <p:cNvSpPr txBox="1"/>
          <p:nvPr/>
        </p:nvSpPr>
        <p:spPr>
          <a:xfrm>
            <a:off x="2829425" y="177108"/>
            <a:ext cx="8824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La formation de la personne et du citoyen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5EB5E8C-9DB5-4AD5-B308-82970A18AC85}"/>
              </a:ext>
            </a:extLst>
          </p:cNvPr>
          <p:cNvSpPr txBox="1"/>
          <p:nvPr/>
        </p:nvSpPr>
        <p:spPr>
          <a:xfrm>
            <a:off x="3367317" y="1090950"/>
            <a:ext cx="8824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Les règles civilité au sein de la classe </a:t>
            </a:r>
          </a:p>
          <a:p>
            <a:endParaRPr lang="fr-FR" sz="240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AC0D8EE-9943-460E-9C76-B1C4B4C742B7}"/>
              </a:ext>
            </a:extLst>
          </p:cNvPr>
          <p:cNvSpPr txBox="1"/>
          <p:nvPr/>
        </p:nvSpPr>
        <p:spPr>
          <a:xfrm>
            <a:off x="2293614" y="3429000"/>
            <a:ext cx="77551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Les élèves</a:t>
            </a:r>
            <a:r>
              <a:rPr lang="fr-FR" sz="3200" dirty="0"/>
              <a:t> doivent se ranger devant la porte et rentrer en classe en silence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BC172C5-E4CA-ECFD-DFCD-5A663B5E7719}"/>
              </a:ext>
            </a:extLst>
          </p:cNvPr>
          <p:cNvSpPr txBox="1"/>
          <p:nvPr/>
        </p:nvSpPr>
        <p:spPr>
          <a:xfrm>
            <a:off x="2305525" y="4667782"/>
            <a:ext cx="74849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Les élèves ne doivent pas changer de place d’un cours à l’autre.</a:t>
            </a:r>
          </a:p>
          <a:p>
            <a:r>
              <a:rPr lang="fr-FR" sz="1600" dirty="0"/>
              <a:t>		</a:t>
            </a:r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7D3442-3043-1321-7E36-1D0629F72F73}"/>
              </a:ext>
            </a:extLst>
          </p:cNvPr>
          <p:cNvSpPr/>
          <p:nvPr/>
        </p:nvSpPr>
        <p:spPr>
          <a:xfrm>
            <a:off x="921306" y="2251014"/>
            <a:ext cx="5322291" cy="76944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44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1) En début de séance</a:t>
            </a:r>
          </a:p>
        </p:txBody>
      </p:sp>
      <p:sp>
        <p:nvSpPr>
          <p:cNvPr id="12" name="Connecteur droit 4">
            <a:extLst>
              <a:ext uri="{FF2B5EF4-FFF2-40B4-BE49-F238E27FC236}">
                <a16:creationId xmlns:a16="http://schemas.microsoft.com/office/drawing/2014/main" id="{BDF3D8EC-0C0C-70D4-46FD-12E98AD0ACC0}"/>
              </a:ext>
            </a:extLst>
          </p:cNvPr>
          <p:cNvSpPr/>
          <p:nvPr/>
        </p:nvSpPr>
        <p:spPr>
          <a:xfrm>
            <a:off x="0" y="1943996"/>
            <a:ext cx="12096003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8157" cap="flat">
            <a:solidFill>
              <a:srgbClr val="090808"/>
            </a:solidFill>
            <a:prstDash val="solid"/>
            <a:miter/>
          </a:ln>
        </p:spPr>
        <p:txBody>
          <a:bodyPr vert="horz" wrap="square" lIns="108722" tIns="63724" rIns="108722" bIns="63724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6AFB267-2056-425F-3782-314F2B53125A}"/>
              </a:ext>
            </a:extLst>
          </p:cNvPr>
          <p:cNvCxnSpPr/>
          <p:nvPr/>
        </p:nvCxnSpPr>
        <p:spPr>
          <a:xfrm>
            <a:off x="10048731" y="981718"/>
            <a:ext cx="0" cy="96227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EEA1F35C-B9E7-8944-340E-46D1EDA61041}"/>
              </a:ext>
            </a:extLst>
          </p:cNvPr>
          <p:cNvSpPr txBox="1"/>
          <p:nvPr/>
        </p:nvSpPr>
        <p:spPr>
          <a:xfrm>
            <a:off x="10223398" y="189719"/>
            <a:ext cx="175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Présentation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B14387D-5F55-FD15-1CA6-7CCB9547432F}"/>
              </a:ext>
            </a:extLst>
          </p:cNvPr>
          <p:cNvSpPr txBox="1"/>
          <p:nvPr/>
        </p:nvSpPr>
        <p:spPr>
          <a:xfrm>
            <a:off x="10289887" y="1106739"/>
            <a:ext cx="175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Chapitre 1</a:t>
            </a:r>
          </a:p>
        </p:txBody>
      </p:sp>
    </p:spTree>
    <p:extLst>
      <p:ext uri="{BB962C8B-B14F-4D97-AF65-F5344CB8AC3E}">
        <p14:creationId xmlns:p14="http://schemas.microsoft.com/office/powerpoint/2010/main" val="198097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F0D94DAF-DE1A-4AB8-B292-35BED979C240}"/>
              </a:ext>
            </a:extLst>
          </p:cNvPr>
          <p:cNvSpPr txBox="1"/>
          <p:nvPr/>
        </p:nvSpPr>
        <p:spPr>
          <a:xfrm>
            <a:off x="1043928" y="3803399"/>
            <a:ext cx="100081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Les élèves doivent  sortir les affaires indispensables pour travailler.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8D5F7D1-2BDF-4E7F-9022-7A6CE93F2003}"/>
              </a:ext>
            </a:extLst>
          </p:cNvPr>
          <p:cNvSpPr txBox="1"/>
          <p:nvPr/>
        </p:nvSpPr>
        <p:spPr>
          <a:xfrm>
            <a:off x="1159625" y="5228441"/>
            <a:ext cx="100746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Lorsque le travail se déroule dans un îlot, ils doivent vérifier le matériel et compléter la fiche.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FA866B0-DD61-4163-A04A-B033E10E4B4C}"/>
              </a:ext>
            </a:extLst>
          </p:cNvPr>
          <p:cNvSpPr txBox="1"/>
          <p:nvPr/>
        </p:nvSpPr>
        <p:spPr>
          <a:xfrm>
            <a:off x="1159625" y="2397579"/>
            <a:ext cx="100081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Ils doivent aussi  rester debout et attendre l’autorisation du professeur pour s’asseoir.</a:t>
            </a:r>
          </a:p>
        </p:txBody>
      </p:sp>
      <p:sp>
        <p:nvSpPr>
          <p:cNvPr id="3" name="Connecteur droit 4">
            <a:extLst>
              <a:ext uri="{FF2B5EF4-FFF2-40B4-BE49-F238E27FC236}">
                <a16:creationId xmlns:a16="http://schemas.microsoft.com/office/drawing/2014/main" id="{143F7594-3EFA-CCCF-B8EF-A73720343FAC}"/>
              </a:ext>
            </a:extLst>
          </p:cNvPr>
          <p:cNvSpPr/>
          <p:nvPr/>
        </p:nvSpPr>
        <p:spPr>
          <a:xfrm>
            <a:off x="0" y="1943996"/>
            <a:ext cx="12096003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8157" cap="flat">
            <a:solidFill>
              <a:srgbClr val="090808"/>
            </a:solidFill>
            <a:prstDash val="solid"/>
            <a:miter/>
          </a:ln>
        </p:spPr>
        <p:txBody>
          <a:bodyPr vert="horz" wrap="square" lIns="108722" tIns="63724" rIns="108722" bIns="63724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47558A12-7D73-0661-3F70-5586217AE5C7}"/>
              </a:ext>
            </a:extLst>
          </p:cNvPr>
          <p:cNvCxnSpPr/>
          <p:nvPr/>
        </p:nvCxnSpPr>
        <p:spPr>
          <a:xfrm>
            <a:off x="10048731" y="981718"/>
            <a:ext cx="0" cy="96227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AB6CB06A-C945-AA9D-E5FB-736BC5B2558F}"/>
              </a:ext>
            </a:extLst>
          </p:cNvPr>
          <p:cNvSpPr txBox="1"/>
          <p:nvPr/>
        </p:nvSpPr>
        <p:spPr>
          <a:xfrm>
            <a:off x="10223398" y="189719"/>
            <a:ext cx="175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Présentation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263CD4F-AE70-7CEC-2A54-FFF0E492EC2D}"/>
              </a:ext>
            </a:extLst>
          </p:cNvPr>
          <p:cNvSpPr txBox="1"/>
          <p:nvPr/>
        </p:nvSpPr>
        <p:spPr>
          <a:xfrm>
            <a:off x="10289887" y="1106739"/>
            <a:ext cx="175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Chapitre 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5F79B39-C02B-7A6C-DD16-F718D7FB362D}"/>
              </a:ext>
            </a:extLst>
          </p:cNvPr>
          <p:cNvSpPr txBox="1"/>
          <p:nvPr/>
        </p:nvSpPr>
        <p:spPr>
          <a:xfrm>
            <a:off x="2829425" y="177108"/>
            <a:ext cx="8824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La formation de la personne et du citoyen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68B5B60-3B42-4FBE-066F-8C9F6773873B}"/>
              </a:ext>
            </a:extLst>
          </p:cNvPr>
          <p:cNvSpPr txBox="1"/>
          <p:nvPr/>
        </p:nvSpPr>
        <p:spPr>
          <a:xfrm>
            <a:off x="3367317" y="1090950"/>
            <a:ext cx="8824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Les règles civilité au sein de la classe </a:t>
            </a:r>
          </a:p>
          <a:p>
            <a:endParaRPr lang="fr-FR" sz="2400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B3E69BC-5819-4AA8-0740-159FF286E275}"/>
              </a:ext>
            </a:extLst>
          </p:cNvPr>
          <p:cNvSpPr txBox="1"/>
          <p:nvPr/>
        </p:nvSpPr>
        <p:spPr>
          <a:xfrm>
            <a:off x="537892" y="116664"/>
            <a:ext cx="169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4ème</a:t>
            </a:r>
          </a:p>
        </p:txBody>
      </p:sp>
    </p:spTree>
    <p:extLst>
      <p:ext uri="{BB962C8B-B14F-4D97-AF65-F5344CB8AC3E}">
        <p14:creationId xmlns:p14="http://schemas.microsoft.com/office/powerpoint/2010/main" val="1403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F40CED-57AC-4369-A3DA-ACBCF21FD2D7}"/>
              </a:ext>
            </a:extLst>
          </p:cNvPr>
          <p:cNvSpPr/>
          <p:nvPr/>
        </p:nvSpPr>
        <p:spPr>
          <a:xfrm>
            <a:off x="537892" y="2181895"/>
            <a:ext cx="5009769" cy="76944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44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2) Pendant la séance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E6699E7-2B58-47D5-AF11-DFDFC3FB6D99}"/>
              </a:ext>
            </a:extLst>
          </p:cNvPr>
          <p:cNvSpPr txBox="1"/>
          <p:nvPr/>
        </p:nvSpPr>
        <p:spPr>
          <a:xfrm>
            <a:off x="741957" y="2894166"/>
            <a:ext cx="9118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Les élèves doivent </a:t>
            </a:r>
            <a:r>
              <a:rPr lang="fr-FR" sz="2400" dirty="0"/>
              <a:t>: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EB445A4-BDAC-4124-8F2F-CE5F8082928B}"/>
              </a:ext>
            </a:extLst>
          </p:cNvPr>
          <p:cNvSpPr txBox="1"/>
          <p:nvPr/>
        </p:nvSpPr>
        <p:spPr>
          <a:xfrm>
            <a:off x="982980" y="3400925"/>
            <a:ext cx="106711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Respecter les autres en levant la main pour prendre la parole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F959757-D29C-42E8-9728-1AFF776D7FF9}"/>
              </a:ext>
            </a:extLst>
          </p:cNvPr>
          <p:cNvSpPr txBox="1"/>
          <p:nvPr/>
        </p:nvSpPr>
        <p:spPr>
          <a:xfrm>
            <a:off x="982980" y="4439412"/>
            <a:ext cx="976039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Ä"/>
            </a:pPr>
            <a:r>
              <a:rPr lang="fr-FR" sz="3200" dirty="0"/>
              <a:t>Faire attention aux matériels de la classe </a:t>
            </a:r>
          </a:p>
          <a:p>
            <a:r>
              <a:rPr lang="fr-FR" sz="3200" dirty="0"/>
              <a:t>	( les tables de travail doivent rester propres</a:t>
            </a:r>
            <a:r>
              <a:rPr lang="fr-FR" sz="3600" dirty="0"/>
              <a:t>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AC11AAC-A157-4C37-BA56-C736945F5E1C}"/>
              </a:ext>
            </a:extLst>
          </p:cNvPr>
          <p:cNvSpPr txBox="1"/>
          <p:nvPr/>
        </p:nvSpPr>
        <p:spPr>
          <a:xfrm>
            <a:off x="982980" y="5539454"/>
            <a:ext cx="9973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Lorsque les élèves travaillent dans un îlot, ils ne doivent pas sortir de l’espace sans autorisation du professeur.</a:t>
            </a:r>
            <a:endParaRPr lang="fr-FR" sz="3200" dirty="0"/>
          </a:p>
        </p:txBody>
      </p:sp>
      <p:sp>
        <p:nvSpPr>
          <p:cNvPr id="3" name="Connecteur droit 4">
            <a:extLst>
              <a:ext uri="{FF2B5EF4-FFF2-40B4-BE49-F238E27FC236}">
                <a16:creationId xmlns:a16="http://schemas.microsoft.com/office/drawing/2014/main" id="{76C0CF4D-98FC-7A0C-5107-1E78C9E3B8B2}"/>
              </a:ext>
            </a:extLst>
          </p:cNvPr>
          <p:cNvSpPr/>
          <p:nvPr/>
        </p:nvSpPr>
        <p:spPr>
          <a:xfrm>
            <a:off x="0" y="1943996"/>
            <a:ext cx="12096003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8157" cap="flat">
            <a:solidFill>
              <a:srgbClr val="090808"/>
            </a:solidFill>
            <a:prstDash val="solid"/>
            <a:miter/>
          </a:ln>
        </p:spPr>
        <p:txBody>
          <a:bodyPr vert="horz" wrap="square" lIns="108722" tIns="63724" rIns="108722" bIns="63724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86D5260D-ADBD-DF9D-E691-AAA664184175}"/>
              </a:ext>
            </a:extLst>
          </p:cNvPr>
          <p:cNvCxnSpPr/>
          <p:nvPr/>
        </p:nvCxnSpPr>
        <p:spPr>
          <a:xfrm>
            <a:off x="10048731" y="981718"/>
            <a:ext cx="0" cy="96227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06B3C7DE-39AC-7007-8513-EAC6F16F2623}"/>
              </a:ext>
            </a:extLst>
          </p:cNvPr>
          <p:cNvSpPr txBox="1"/>
          <p:nvPr/>
        </p:nvSpPr>
        <p:spPr>
          <a:xfrm>
            <a:off x="10223398" y="189719"/>
            <a:ext cx="175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Présentation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A331378-3EF7-6C30-BC19-8154851B1919}"/>
              </a:ext>
            </a:extLst>
          </p:cNvPr>
          <p:cNvSpPr txBox="1"/>
          <p:nvPr/>
        </p:nvSpPr>
        <p:spPr>
          <a:xfrm>
            <a:off x="10289887" y="1106739"/>
            <a:ext cx="175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Chapitre 1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72D482E-7F89-F418-ABC8-3F0A839CBA91}"/>
              </a:ext>
            </a:extLst>
          </p:cNvPr>
          <p:cNvSpPr txBox="1"/>
          <p:nvPr/>
        </p:nvSpPr>
        <p:spPr>
          <a:xfrm>
            <a:off x="2829425" y="177108"/>
            <a:ext cx="8824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La formation de la personne et du citoyen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6B31BC2-79E5-4889-19D9-7F0570E03031}"/>
              </a:ext>
            </a:extLst>
          </p:cNvPr>
          <p:cNvSpPr txBox="1"/>
          <p:nvPr/>
        </p:nvSpPr>
        <p:spPr>
          <a:xfrm>
            <a:off x="3367317" y="1090950"/>
            <a:ext cx="8824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Les règles civilité au sein de la classe </a:t>
            </a:r>
          </a:p>
          <a:p>
            <a:endParaRPr lang="fr-FR" sz="240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5FA19A2-F544-3DE3-E72B-11E59EC9ADF5}"/>
              </a:ext>
            </a:extLst>
          </p:cNvPr>
          <p:cNvSpPr txBox="1"/>
          <p:nvPr/>
        </p:nvSpPr>
        <p:spPr>
          <a:xfrm>
            <a:off x="537892" y="116664"/>
            <a:ext cx="169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4ème</a:t>
            </a:r>
          </a:p>
        </p:txBody>
      </p:sp>
    </p:spTree>
    <p:extLst>
      <p:ext uri="{BB962C8B-B14F-4D97-AF65-F5344CB8AC3E}">
        <p14:creationId xmlns:p14="http://schemas.microsoft.com/office/powerpoint/2010/main" val="225715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F40CED-57AC-4369-A3DA-ACBCF21FD2D7}"/>
              </a:ext>
            </a:extLst>
          </p:cNvPr>
          <p:cNvSpPr/>
          <p:nvPr/>
        </p:nvSpPr>
        <p:spPr>
          <a:xfrm>
            <a:off x="1890568" y="2292694"/>
            <a:ext cx="4552849" cy="76944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44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3) En fin de séance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E6699E7-2B58-47D5-AF11-DFDFC3FB6D99}"/>
              </a:ext>
            </a:extLst>
          </p:cNvPr>
          <p:cNvSpPr txBox="1"/>
          <p:nvPr/>
        </p:nvSpPr>
        <p:spPr>
          <a:xfrm>
            <a:off x="2114168" y="3073111"/>
            <a:ext cx="9118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Les élèves doivent </a:t>
            </a:r>
            <a:r>
              <a:rPr lang="fr-FR" sz="2400" dirty="0"/>
              <a:t>: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EB445A4-BDAC-4124-8F2F-CE5F8082928B}"/>
              </a:ext>
            </a:extLst>
          </p:cNvPr>
          <p:cNvSpPr txBox="1"/>
          <p:nvPr/>
        </p:nvSpPr>
        <p:spPr>
          <a:xfrm>
            <a:off x="2226058" y="3779675"/>
            <a:ext cx="9118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Ranger leurs affaires quand le professeur l’autorise</a:t>
            </a:r>
            <a:r>
              <a:rPr lang="fr-FR" sz="2400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F959757-D29C-42E8-9728-1AFF776D7FF9}"/>
              </a:ext>
            </a:extLst>
          </p:cNvPr>
          <p:cNvSpPr txBox="1"/>
          <p:nvPr/>
        </p:nvSpPr>
        <p:spPr>
          <a:xfrm>
            <a:off x="2236064" y="4897813"/>
            <a:ext cx="911878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Ä"/>
            </a:pPr>
            <a:r>
              <a:rPr lang="fr-FR" sz="3200" dirty="0"/>
              <a:t>Vérifier son espace de travail et le nettoyer </a:t>
            </a:r>
          </a:p>
          <a:p>
            <a:r>
              <a:rPr lang="fr-FR" sz="3200" dirty="0"/>
              <a:t>si nécessaire</a:t>
            </a:r>
            <a:r>
              <a:rPr lang="fr-FR" sz="2400" dirty="0"/>
              <a:t>.</a:t>
            </a:r>
          </a:p>
          <a:p>
            <a:pPr marL="457200" indent="-457200">
              <a:buFont typeface="Wingdings" panose="05000000000000000000" pitchFamily="2" charset="2"/>
              <a:buChar char="Ä"/>
            </a:pPr>
            <a:endParaRPr lang="fr-FR" sz="2800" dirty="0"/>
          </a:p>
        </p:txBody>
      </p:sp>
      <p:sp>
        <p:nvSpPr>
          <p:cNvPr id="2" name="Connecteur droit 4">
            <a:extLst>
              <a:ext uri="{FF2B5EF4-FFF2-40B4-BE49-F238E27FC236}">
                <a16:creationId xmlns:a16="http://schemas.microsoft.com/office/drawing/2014/main" id="{4D9F7D5D-6BCD-92CD-4627-307F5B60A0DE}"/>
              </a:ext>
            </a:extLst>
          </p:cNvPr>
          <p:cNvSpPr/>
          <p:nvPr/>
        </p:nvSpPr>
        <p:spPr>
          <a:xfrm>
            <a:off x="0" y="1943996"/>
            <a:ext cx="12096003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8157" cap="flat">
            <a:solidFill>
              <a:srgbClr val="090808"/>
            </a:solidFill>
            <a:prstDash val="solid"/>
            <a:miter/>
          </a:ln>
        </p:spPr>
        <p:txBody>
          <a:bodyPr vert="horz" wrap="square" lIns="108722" tIns="63724" rIns="108722" bIns="63724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83644011-858F-5C71-E057-7E6DA9288496}"/>
              </a:ext>
            </a:extLst>
          </p:cNvPr>
          <p:cNvCxnSpPr/>
          <p:nvPr/>
        </p:nvCxnSpPr>
        <p:spPr>
          <a:xfrm>
            <a:off x="10048731" y="981718"/>
            <a:ext cx="0" cy="96227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C3C5823A-4313-B6CD-5140-B17BD4C7B769}"/>
              </a:ext>
            </a:extLst>
          </p:cNvPr>
          <p:cNvSpPr txBox="1"/>
          <p:nvPr/>
        </p:nvSpPr>
        <p:spPr>
          <a:xfrm>
            <a:off x="10223398" y="189719"/>
            <a:ext cx="175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Présentation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E74252A-C557-B908-D3C7-6A0F13063C02}"/>
              </a:ext>
            </a:extLst>
          </p:cNvPr>
          <p:cNvSpPr txBox="1"/>
          <p:nvPr/>
        </p:nvSpPr>
        <p:spPr>
          <a:xfrm>
            <a:off x="10289887" y="1106739"/>
            <a:ext cx="175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Chapitre 1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884D59E-29A7-FD80-AFCE-26598094486E}"/>
              </a:ext>
            </a:extLst>
          </p:cNvPr>
          <p:cNvSpPr txBox="1"/>
          <p:nvPr/>
        </p:nvSpPr>
        <p:spPr>
          <a:xfrm>
            <a:off x="2829425" y="177108"/>
            <a:ext cx="8824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La formation de la personne et du citoyen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0382D17-FFE7-9E20-B1CE-F7CD7A2759CB}"/>
              </a:ext>
            </a:extLst>
          </p:cNvPr>
          <p:cNvSpPr txBox="1"/>
          <p:nvPr/>
        </p:nvSpPr>
        <p:spPr>
          <a:xfrm>
            <a:off x="3367317" y="1090950"/>
            <a:ext cx="8824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Les règles civilité au sein de la classe </a:t>
            </a:r>
          </a:p>
          <a:p>
            <a:endParaRPr lang="fr-FR" sz="24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D1515CE-C038-27A8-55C4-548E4918ADB5}"/>
              </a:ext>
            </a:extLst>
          </p:cNvPr>
          <p:cNvSpPr txBox="1"/>
          <p:nvPr/>
        </p:nvSpPr>
        <p:spPr>
          <a:xfrm>
            <a:off x="537892" y="116664"/>
            <a:ext cx="169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4ème</a:t>
            </a:r>
          </a:p>
        </p:txBody>
      </p:sp>
    </p:spTree>
    <p:extLst>
      <p:ext uri="{BB962C8B-B14F-4D97-AF65-F5344CB8AC3E}">
        <p14:creationId xmlns:p14="http://schemas.microsoft.com/office/powerpoint/2010/main" val="126689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SCORM_RATE_SLIDES" val="1"/>
  <p:tag name="ISPRING_SCORM_RATE_QUIZZES" val="0"/>
  <p:tag name="ISPRING_SCORM_PASSING_SCORE" val="100.0000000000"/>
  <p:tag name="MMPROD_UIDATA" val="&lt;database version=&quot;8.0&quot;&gt;&lt;object type=&quot;1&quot; unique_id=&quot;10001&quot;&gt;&lt;object type=&quot;8&quot; unique_id=&quot;13519&quot;&gt;&lt;/object&gt;&lt;object type=&quot;2&quot; unique_id=&quot;13520&quot;&gt;&lt;object type=&quot;3&quot; unique_id=&quot;13521&quot;&gt;&lt;property id=&quot;20148&quot; value=&quot;5&quot;/&gt;&lt;property id=&quot;20300&quot; value=&quot;Diapositive 1&quot;/&gt;&lt;property id=&quot;20307&quot; value=&quot;256&quot;/&gt;&lt;/object&gt;&lt;object type=&quot;3&quot; unique_id=&quot;13522&quot;&gt;&lt;property id=&quot;20148&quot; value=&quot;5&quot;/&gt;&lt;property id=&quot;20300&quot; value=&quot;Diapositive 2&quot;/&gt;&lt;property id=&quot;20307&quot; value=&quot;257&quot;/&gt;&lt;/object&gt;&lt;object type=&quot;3&quot; unique_id=&quot;13579&quot;&gt;&lt;property id=&quot;20148&quot; value=&quot;5&quot;/&gt;&lt;property id=&quot;20300&quot; value=&quot;Diapositive 4&quot;/&gt;&lt;property id=&quot;20307&quot; value=&quot;258&quot;/&gt;&lt;/object&gt;&lt;object type=&quot;3&quot; unique_id=&quot;13595&quot;&gt;&lt;property id=&quot;20148&quot; value=&quot;5&quot;/&gt;&lt;property id=&quot;20300&quot; value=&quot;Diapositive 3&quot;/&gt;&lt;property id=&quot;20307&quot; value=&quot;259&quot;/&gt;&lt;/object&gt;&lt;/object&gt;&lt;/object&gt;&lt;/database&gt;"/>
  <p:tag name="SECTOMILLISECCONVERTED" val="1"/>
  <p:tag name="ISPRING_RESOURCE_PATHS_HASH_2" val="85548e398df3899715198f6e73b9f7b156be4f6b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255</Words>
  <Application>Microsoft Office PowerPoint</Application>
  <PresentationFormat>Grand écran</PresentationFormat>
  <Paragraphs>42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Liberation Sans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reglement4</dc:title>
  <dc:creator>moi même</dc:creator>
  <cp:lastModifiedBy>stephane piglia</cp:lastModifiedBy>
  <cp:revision>51</cp:revision>
  <dcterms:created xsi:type="dcterms:W3CDTF">2019-09-01T13:17:34Z</dcterms:created>
  <dcterms:modified xsi:type="dcterms:W3CDTF">2023-09-04T15:22:27Z</dcterms:modified>
</cp:coreProperties>
</file>