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1" r:id="rId9"/>
    <p:sldId id="265" r:id="rId10"/>
    <p:sldId id="267" r:id="rId11"/>
    <p:sldId id="268" r:id="rId12"/>
  </p:sldIdLst>
  <p:sldSz cx="10080625" cy="5670550"/>
  <p:notesSz cx="7559675" cy="10691813"/>
  <p:custDataLst>
    <p:tags r:id="rId14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E0BCC-8A97-41DB-B57B-38DBED9385EC}" type="datetimeFigureOut">
              <a:rPr lang="fr-FR" smtClean="0"/>
              <a:t>02/03/2024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8AA70-93B5-4678-BF9A-47AA979965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42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8AA70-93B5-4678-BF9A-47AA9799657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297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8AA70-93B5-4678-BF9A-47AA9799657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16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8AA70-93B5-4678-BF9A-47AA9799657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295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8AA70-93B5-4678-BF9A-47AA9799657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091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8AA70-93B5-4678-BF9A-47AA9799657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94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8F465204-3DA6-4792-81D1-4832AB59C7CD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206858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200" spc="-1" dirty="0">
                <a:latin typeface="Arial"/>
              </a:rPr>
              <a:t>Comment exprimer ses idées sur une feuille de papier ?</a:t>
            </a:r>
            <a:r>
              <a:rPr lang="fr-FR" sz="3200" b="0" strike="noStrike" spc="-1" dirty="0">
                <a:latin typeface="Arial"/>
              </a:rPr>
              <a:t>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5C99DB-E5E5-41FE-8233-9A8254CEBFB0}"/>
              </a:ext>
            </a:extLst>
          </p:cNvPr>
          <p:cNvSpPr txBox="1"/>
          <p:nvPr/>
        </p:nvSpPr>
        <p:spPr>
          <a:xfrm>
            <a:off x="1137139" y="1350751"/>
            <a:ext cx="818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FFFF00"/>
                </a:highlight>
              </a:rPr>
              <a:t>Quels dessins pour imager un nouveau produit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1A517C4-3E28-4582-A998-FF317238B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69" t="31828" r="17316" b="31147"/>
          <a:stretch/>
        </p:blipFill>
        <p:spPr>
          <a:xfrm>
            <a:off x="760779" y="2739558"/>
            <a:ext cx="2635244" cy="17406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A32D19D-E770-4F56-9C93-63E523323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15" t="24260" r="40482" b="36276"/>
          <a:stretch/>
        </p:blipFill>
        <p:spPr>
          <a:xfrm>
            <a:off x="5083791" y="2648686"/>
            <a:ext cx="4236055" cy="1800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23820" y="1047032"/>
            <a:ext cx="9432000" cy="490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600" b="1" i="1" u="sng" spc="-1" dirty="0">
                <a:latin typeface="Bahnschrift Light SemiCondensed"/>
              </a:rPr>
              <a:t>2) Les croquis</a:t>
            </a:r>
            <a:endParaRPr lang="fr-FR" sz="2600" b="0" strike="noStrike" spc="-1" dirty="0">
              <a:latin typeface="Bahnschrift Light SemiCondensed"/>
            </a:endParaRPr>
          </a:p>
        </p:txBody>
      </p:sp>
      <p:sp>
        <p:nvSpPr>
          <p:cNvPr id="17" name="TextShape 1">
            <a:extLst>
              <a:ext uri="{FF2B5EF4-FFF2-40B4-BE49-F238E27FC236}">
                <a16:creationId xmlns:a16="http://schemas.microsoft.com/office/drawing/2014/main" id="{5353F442-DF70-4504-ACF9-2658CBA75CA4}"/>
              </a:ext>
            </a:extLst>
          </p:cNvPr>
          <p:cNvSpPr txBox="1"/>
          <p:nvPr/>
        </p:nvSpPr>
        <p:spPr>
          <a:xfrm>
            <a:off x="504000" y="206858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200" spc="-1" dirty="0">
                <a:latin typeface="Arial"/>
              </a:rPr>
              <a:t>Comment exprimer ses idées sur une feuille de papier ?</a:t>
            </a:r>
            <a:r>
              <a:rPr lang="fr-FR" sz="3200" b="0" strike="noStrike" spc="-1" dirty="0">
                <a:latin typeface="Arial"/>
              </a:rPr>
              <a:t>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B10812-EAE6-47C5-A499-562152B03029}"/>
              </a:ext>
            </a:extLst>
          </p:cNvPr>
          <p:cNvSpPr txBox="1"/>
          <p:nvPr/>
        </p:nvSpPr>
        <p:spPr>
          <a:xfrm>
            <a:off x="807789" y="1538020"/>
            <a:ext cx="3020499" cy="379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2,2) Les outils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24D150-F71C-4FF8-BA79-CA027848F8F0}"/>
              </a:ext>
            </a:extLst>
          </p:cNvPr>
          <p:cNvSpPr txBox="1"/>
          <p:nvPr/>
        </p:nvSpPr>
        <p:spPr>
          <a:xfrm>
            <a:off x="3050188" y="1247735"/>
            <a:ext cx="62910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ym typeface="Wingdings 2" panose="05020102010507070707" pitchFamily="18" charset="2"/>
              </a:rPr>
              <a:t></a:t>
            </a:r>
            <a:r>
              <a:rPr lang="fr-FR" dirty="0"/>
              <a:t> Exemple de méthode : </a:t>
            </a:r>
            <a:r>
              <a:rPr lang="fr-FR" b="1" dirty="0"/>
              <a:t>la perspective à un point de fuite</a:t>
            </a:r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71689F3-0947-4323-90D2-F7084944FCBA}"/>
              </a:ext>
            </a:extLst>
          </p:cNvPr>
          <p:cNvGrpSpPr/>
          <p:nvPr/>
        </p:nvGrpSpPr>
        <p:grpSpPr>
          <a:xfrm>
            <a:off x="807789" y="1941126"/>
            <a:ext cx="5415054" cy="1511300"/>
            <a:chOff x="807789" y="1941126"/>
            <a:chExt cx="5415054" cy="1511300"/>
          </a:xfrm>
        </p:grpSpPr>
        <p:sp>
          <p:nvSpPr>
            <p:cNvPr id="26" name="Bulle narrative : rectangle à coins arrondis 25">
              <a:extLst>
                <a:ext uri="{FF2B5EF4-FFF2-40B4-BE49-F238E27FC236}">
                  <a16:creationId xmlns:a16="http://schemas.microsoft.com/office/drawing/2014/main" id="{D5414773-6DD3-4194-9C5B-88D14EA9A233}"/>
                </a:ext>
              </a:extLst>
            </p:cNvPr>
            <p:cNvSpPr/>
            <p:nvPr/>
          </p:nvSpPr>
          <p:spPr>
            <a:xfrm>
              <a:off x="3186566" y="2330110"/>
              <a:ext cx="3036277" cy="646331"/>
            </a:xfrm>
            <a:prstGeom prst="wedgeRoundRectCallout">
              <a:avLst>
                <a:gd name="adj1" fmla="val -60754"/>
                <a:gd name="adj2" fmla="val -1549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Les lignes de fuite vont permettre de représenter le côté de l’objet</a:t>
              </a:r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DEEBB1B9-5D3D-4247-9881-D6A08C0BFFCB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5" t="18145" r="23493" b="19887"/>
            <a:stretch/>
          </p:blipFill>
          <p:spPr bwMode="auto">
            <a:xfrm>
              <a:off x="807789" y="2264059"/>
              <a:ext cx="1865073" cy="11883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C51E9CB-419B-49AD-B5C5-71928D610EC5}"/>
                </a:ext>
              </a:extLst>
            </p:cNvPr>
            <p:cNvSpPr txBox="1"/>
            <p:nvPr/>
          </p:nvSpPr>
          <p:spPr>
            <a:xfrm>
              <a:off x="1914521" y="1941126"/>
              <a:ext cx="1390284" cy="27699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Ligne de fuite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BE9C8E13-7996-4ABF-85C4-ED19BA0EE5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3151" y="2218125"/>
              <a:ext cx="592108" cy="6171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E5E02C3F-11AD-4FFC-A798-C1BA4BD04A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8767" y="2218125"/>
              <a:ext cx="656493" cy="4351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FBDEAB40-3ECB-45FE-9ABB-FAE874DB72DE}"/>
              </a:ext>
            </a:extLst>
          </p:cNvPr>
          <p:cNvGrpSpPr/>
          <p:nvPr/>
        </p:nvGrpSpPr>
        <p:grpSpPr>
          <a:xfrm>
            <a:off x="2556080" y="3753276"/>
            <a:ext cx="5520017" cy="1339078"/>
            <a:chOff x="2556080" y="3753276"/>
            <a:chExt cx="5520017" cy="1339078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85312B8F-5C4F-4D1C-AD7D-8702FEE3F77D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8" t="27285" r="23806" b="24175"/>
            <a:stretch/>
          </p:blipFill>
          <p:spPr bwMode="auto">
            <a:xfrm>
              <a:off x="2556080" y="3753276"/>
              <a:ext cx="2148624" cy="133907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2" name="Bulle narrative : rectangle à coins arrondis 31">
              <a:extLst>
                <a:ext uri="{FF2B5EF4-FFF2-40B4-BE49-F238E27FC236}">
                  <a16:creationId xmlns:a16="http://schemas.microsoft.com/office/drawing/2014/main" id="{8906ECC8-A20E-4E12-9A00-0456AFD7B1F6}"/>
                </a:ext>
              </a:extLst>
            </p:cNvPr>
            <p:cNvSpPr/>
            <p:nvPr/>
          </p:nvSpPr>
          <p:spPr>
            <a:xfrm>
              <a:off x="5039820" y="4006872"/>
              <a:ext cx="3036277" cy="646331"/>
            </a:xfrm>
            <a:prstGeom prst="wedgeRoundRectCallout">
              <a:avLst>
                <a:gd name="adj1" fmla="val -60754"/>
                <a:gd name="adj2" fmla="val -1549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Il ne reste plus qu’à gommer les lignes de fuite.</a:t>
              </a:r>
            </a:p>
          </p:txBody>
        </p: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12C5354E-6654-49E1-8109-08987B1762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608" t="21001" r="26851" b="13565"/>
          <a:stretch/>
        </p:blipFill>
        <p:spPr>
          <a:xfrm>
            <a:off x="35169" y="94410"/>
            <a:ext cx="772620" cy="57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253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23820" y="1047032"/>
            <a:ext cx="9432000" cy="490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600" b="1" i="1" u="sng" spc="-1" dirty="0">
                <a:latin typeface="Bahnschrift Light SemiCondensed"/>
              </a:rPr>
              <a:t>2) Les croquis</a:t>
            </a:r>
            <a:endParaRPr lang="fr-FR" sz="2600" b="0" strike="noStrike" spc="-1" dirty="0">
              <a:latin typeface="Bahnschrift Light SemiCondensed"/>
            </a:endParaRPr>
          </a:p>
        </p:txBody>
      </p:sp>
      <p:sp>
        <p:nvSpPr>
          <p:cNvPr id="17" name="TextShape 1">
            <a:extLst>
              <a:ext uri="{FF2B5EF4-FFF2-40B4-BE49-F238E27FC236}">
                <a16:creationId xmlns:a16="http://schemas.microsoft.com/office/drawing/2014/main" id="{5353F442-DF70-4504-ACF9-2658CBA75CA4}"/>
              </a:ext>
            </a:extLst>
          </p:cNvPr>
          <p:cNvSpPr txBox="1"/>
          <p:nvPr/>
        </p:nvSpPr>
        <p:spPr>
          <a:xfrm>
            <a:off x="504000" y="206858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200" spc="-1" dirty="0">
                <a:latin typeface="Arial"/>
              </a:rPr>
              <a:t>Comment exprimer ses idées sur une feuille de papier ?</a:t>
            </a:r>
            <a:r>
              <a:rPr lang="fr-FR" sz="3200" b="0" strike="noStrike" spc="-1" dirty="0">
                <a:latin typeface="Arial"/>
              </a:rPr>
              <a:t>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B10812-EAE6-47C5-A499-562152B03029}"/>
              </a:ext>
            </a:extLst>
          </p:cNvPr>
          <p:cNvSpPr txBox="1"/>
          <p:nvPr/>
        </p:nvSpPr>
        <p:spPr>
          <a:xfrm>
            <a:off x="807789" y="1538020"/>
            <a:ext cx="3020499" cy="379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2,2) Les outils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24D150-F71C-4FF8-BA79-CA027848F8F0}"/>
              </a:ext>
            </a:extLst>
          </p:cNvPr>
          <p:cNvSpPr txBox="1"/>
          <p:nvPr/>
        </p:nvSpPr>
        <p:spPr>
          <a:xfrm>
            <a:off x="3050188" y="1247735"/>
            <a:ext cx="62910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ym typeface="Wingdings 2" panose="05020102010507070707" pitchFamily="18" charset="2"/>
              </a:rPr>
              <a:t></a:t>
            </a:r>
            <a:r>
              <a:rPr lang="fr-FR" dirty="0"/>
              <a:t> Exemple de méthode : </a:t>
            </a:r>
            <a:r>
              <a:rPr lang="fr-FR" b="1" dirty="0"/>
              <a:t>la perspective à un point de fuite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D6A125-9CC5-4F47-BEB6-8EA00DF421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08" t="21001" r="26851" b="13565"/>
          <a:stretch/>
        </p:blipFill>
        <p:spPr>
          <a:xfrm>
            <a:off x="2542804" y="1962047"/>
            <a:ext cx="4994031" cy="3708503"/>
          </a:xfrm>
          <a:prstGeom prst="rect">
            <a:avLst/>
          </a:prstGeom>
        </p:spPr>
      </p:pic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06817198-7AB4-4DA8-A4B9-181A7D72E882}"/>
              </a:ext>
            </a:extLst>
          </p:cNvPr>
          <p:cNvSpPr/>
          <p:nvPr/>
        </p:nvSpPr>
        <p:spPr>
          <a:xfrm>
            <a:off x="7104185" y="2543908"/>
            <a:ext cx="2651635" cy="1019907"/>
          </a:xfrm>
          <a:prstGeom prst="wedgeRoundRectCallout">
            <a:avLst>
              <a:gd name="adj1" fmla="val -115886"/>
              <a:gd name="adj2" fmla="val 1038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Exemple de croquis représentant l’emballage inférieure des cartes du jeu</a:t>
            </a:r>
          </a:p>
        </p:txBody>
      </p:sp>
    </p:spTree>
    <p:extLst>
      <p:ext uri="{BB962C8B-B14F-4D97-AF65-F5344CB8AC3E}">
        <p14:creationId xmlns:p14="http://schemas.microsoft.com/office/powerpoint/2010/main" val="8135585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23820" y="1191743"/>
            <a:ext cx="9432000" cy="490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600" b="1" i="1" u="sng" spc="-1" dirty="0">
                <a:latin typeface="Bahnschrift Light SemiCondensed"/>
              </a:rPr>
              <a:t>1) Introduction </a:t>
            </a:r>
            <a:endParaRPr lang="fr-FR" sz="2600" b="0" strike="noStrike" spc="-1" dirty="0">
              <a:latin typeface="Bahnschrift Light SemiCondensed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94C8051-138B-4B9C-ACE8-5D586E87917B}"/>
              </a:ext>
            </a:extLst>
          </p:cNvPr>
          <p:cNvSpPr txBox="1"/>
          <p:nvPr/>
        </p:nvSpPr>
        <p:spPr>
          <a:xfrm>
            <a:off x="807789" y="1830182"/>
            <a:ext cx="846406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Lorsqu’on souhaite inventer ou modifier un objet technique, il est très important de pouvoir exprimer ses idées sur une feuille de papier, mais représenter une idée n’est pas toujours simple à réaliser.</a:t>
            </a:r>
          </a:p>
          <a:p>
            <a:r>
              <a:rPr lang="fr-FR" dirty="0"/>
              <a:t>Des outils ont donc été créés afin de nous aider dans cette tâche.</a:t>
            </a:r>
          </a:p>
          <a:p>
            <a:endParaRPr lang="fr-FR" dirty="0"/>
          </a:p>
        </p:txBody>
      </p:sp>
      <p:sp>
        <p:nvSpPr>
          <p:cNvPr id="17" name="TextShape 1">
            <a:extLst>
              <a:ext uri="{FF2B5EF4-FFF2-40B4-BE49-F238E27FC236}">
                <a16:creationId xmlns:a16="http://schemas.microsoft.com/office/drawing/2014/main" id="{5353F442-DF70-4504-ACF9-2658CBA75CA4}"/>
              </a:ext>
            </a:extLst>
          </p:cNvPr>
          <p:cNvSpPr txBox="1"/>
          <p:nvPr/>
        </p:nvSpPr>
        <p:spPr>
          <a:xfrm>
            <a:off x="504000" y="206858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200" spc="-1" dirty="0">
                <a:latin typeface="Arial"/>
              </a:rPr>
              <a:t>Comment exprimer ses idées sur une feuille de papier ?</a:t>
            </a:r>
            <a:r>
              <a:rPr lang="fr-FR" sz="3200" b="0" strike="noStrike" spc="-1" dirty="0">
                <a:latin typeface="Arial"/>
              </a:rPr>
              <a:t>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9D5F54-3454-4D8A-9306-625FC93D4119}"/>
              </a:ext>
            </a:extLst>
          </p:cNvPr>
          <p:cNvSpPr txBox="1"/>
          <p:nvPr/>
        </p:nvSpPr>
        <p:spPr>
          <a:xfrm>
            <a:off x="914401" y="3692769"/>
            <a:ext cx="511126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Dans cette leçon, nous allons étudier les croquis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23820" y="1113396"/>
            <a:ext cx="9432000" cy="490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600" b="1" i="1" u="sng" spc="-1" dirty="0">
                <a:latin typeface="Bahnschrift Light SemiCondensed"/>
              </a:rPr>
              <a:t>2) Les croquis</a:t>
            </a:r>
            <a:endParaRPr lang="fr-FR" sz="2600" b="0" strike="noStrike" spc="-1" dirty="0">
              <a:latin typeface="Bahnschrift Light SemiCondensed"/>
            </a:endParaRPr>
          </a:p>
        </p:txBody>
      </p:sp>
      <p:sp>
        <p:nvSpPr>
          <p:cNvPr id="17" name="TextShape 1">
            <a:extLst>
              <a:ext uri="{FF2B5EF4-FFF2-40B4-BE49-F238E27FC236}">
                <a16:creationId xmlns:a16="http://schemas.microsoft.com/office/drawing/2014/main" id="{5353F442-DF70-4504-ACF9-2658CBA75CA4}"/>
              </a:ext>
            </a:extLst>
          </p:cNvPr>
          <p:cNvSpPr txBox="1"/>
          <p:nvPr/>
        </p:nvSpPr>
        <p:spPr>
          <a:xfrm>
            <a:off x="504000" y="206858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200" spc="-1" dirty="0">
                <a:latin typeface="Arial"/>
              </a:rPr>
              <a:t>Comment exprimer ses idées sur une feuille de papier ?</a:t>
            </a:r>
            <a:r>
              <a:rPr lang="fr-FR" sz="3200" b="0" strike="noStrike" spc="-1" dirty="0">
                <a:latin typeface="Arial"/>
              </a:rPr>
              <a:t>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C97F44-C7DB-4100-BEC7-5D3A2ED1D7A9}"/>
              </a:ext>
            </a:extLst>
          </p:cNvPr>
          <p:cNvSpPr txBox="1"/>
          <p:nvPr/>
        </p:nvSpPr>
        <p:spPr>
          <a:xfrm>
            <a:off x="807789" y="1917783"/>
            <a:ext cx="846406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Les croquis</a:t>
            </a:r>
            <a:r>
              <a:rPr lang="fr-FR" dirty="0"/>
              <a:t> représentent une vue d’ensemble de l’objet technique. Ce sont donc des dessins rapides qui montrent l’essentiel du sujet. On ne représente pas les détails.</a:t>
            </a:r>
          </a:p>
          <a:p>
            <a:endParaRPr lang="fr-FR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C2E50FD4-6354-42F7-A300-87E786765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08" y="2544582"/>
            <a:ext cx="358003" cy="49436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7CA98C-722D-493D-8E38-5132B035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883" y="2701761"/>
            <a:ext cx="502535" cy="27176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EC6318-6189-4C96-A2A3-1F43A746EC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50" t="47036" r="56506" b="18837"/>
          <a:stretch/>
        </p:blipFill>
        <p:spPr>
          <a:xfrm>
            <a:off x="2715683" y="2612879"/>
            <a:ext cx="396105" cy="357765"/>
          </a:xfrm>
          <a:prstGeom prst="rect">
            <a:avLst/>
          </a:prstGeom>
          <a:ln w="34925"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4051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23820" y="1047032"/>
            <a:ext cx="9432000" cy="490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600" b="1" i="1" u="sng" spc="-1" dirty="0">
                <a:latin typeface="Bahnschrift Light SemiCondensed"/>
              </a:rPr>
              <a:t>2) Les croquis</a:t>
            </a:r>
            <a:endParaRPr lang="fr-FR" sz="2600" b="0" strike="noStrike" spc="-1" dirty="0">
              <a:latin typeface="Bahnschrift Light SemiCondensed"/>
            </a:endParaRPr>
          </a:p>
        </p:txBody>
      </p:sp>
      <p:sp>
        <p:nvSpPr>
          <p:cNvPr id="17" name="TextShape 1">
            <a:extLst>
              <a:ext uri="{FF2B5EF4-FFF2-40B4-BE49-F238E27FC236}">
                <a16:creationId xmlns:a16="http://schemas.microsoft.com/office/drawing/2014/main" id="{5353F442-DF70-4504-ACF9-2658CBA75CA4}"/>
              </a:ext>
            </a:extLst>
          </p:cNvPr>
          <p:cNvSpPr txBox="1"/>
          <p:nvPr/>
        </p:nvSpPr>
        <p:spPr>
          <a:xfrm>
            <a:off x="504000" y="206858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200" spc="-1" dirty="0">
                <a:latin typeface="Arial"/>
              </a:rPr>
              <a:t>Comment exprimer ses idées sur une feuille de papier ?</a:t>
            </a:r>
            <a:r>
              <a:rPr lang="fr-FR" sz="3200" b="0" strike="noStrike" spc="-1" dirty="0">
                <a:latin typeface="Arial"/>
              </a:rPr>
              <a:t>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C97F44-C7DB-4100-BEC7-5D3A2ED1D7A9}"/>
              </a:ext>
            </a:extLst>
          </p:cNvPr>
          <p:cNvSpPr txBox="1"/>
          <p:nvPr/>
        </p:nvSpPr>
        <p:spPr>
          <a:xfrm>
            <a:off x="807789" y="1917783"/>
            <a:ext cx="846406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Les croquis</a:t>
            </a:r>
            <a:r>
              <a:rPr lang="fr-FR" dirty="0"/>
              <a:t> représentent une vue d’ensemble de l’objet technique. Ce sont donc des dessins rapides qui montrent l’essentiel du sujet. On ne représente pas les détails.</a:t>
            </a:r>
          </a:p>
          <a:p>
            <a:endParaRPr lang="fr-FR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C2E50FD4-6354-42F7-A300-87E786765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26" y="3316205"/>
            <a:ext cx="1079500" cy="14906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7CA98C-722D-493D-8E38-5132B035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13" y="3551154"/>
            <a:ext cx="1887538" cy="10207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B632D49-1C59-4F40-847C-3C0373332E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50" t="47036" r="56506" b="18837"/>
          <a:stretch/>
        </p:blipFill>
        <p:spPr>
          <a:xfrm>
            <a:off x="1901952" y="3551154"/>
            <a:ext cx="1296876" cy="1171347"/>
          </a:xfrm>
          <a:prstGeom prst="rect">
            <a:avLst/>
          </a:prstGeom>
          <a:ln w="34925"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8B10812-EAE6-47C5-A499-562152B03029}"/>
              </a:ext>
            </a:extLst>
          </p:cNvPr>
          <p:cNvSpPr txBox="1"/>
          <p:nvPr/>
        </p:nvSpPr>
        <p:spPr>
          <a:xfrm>
            <a:off x="807789" y="1538020"/>
            <a:ext cx="3020499" cy="379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2,1) Définition</a:t>
            </a:r>
          </a:p>
        </p:txBody>
      </p:sp>
    </p:spTree>
    <p:extLst>
      <p:ext uri="{BB962C8B-B14F-4D97-AF65-F5344CB8AC3E}">
        <p14:creationId xmlns:p14="http://schemas.microsoft.com/office/powerpoint/2010/main" val="739020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23820" y="1047032"/>
            <a:ext cx="9432000" cy="490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600" b="1" i="1" u="sng" spc="-1" dirty="0">
                <a:latin typeface="Bahnschrift Light SemiCondensed"/>
              </a:rPr>
              <a:t>2) Les croquis</a:t>
            </a:r>
            <a:endParaRPr lang="fr-FR" sz="2600" b="0" strike="noStrike" spc="-1" dirty="0">
              <a:latin typeface="Bahnschrift Light SemiCondensed"/>
            </a:endParaRPr>
          </a:p>
        </p:txBody>
      </p:sp>
      <p:sp>
        <p:nvSpPr>
          <p:cNvPr id="17" name="TextShape 1">
            <a:extLst>
              <a:ext uri="{FF2B5EF4-FFF2-40B4-BE49-F238E27FC236}">
                <a16:creationId xmlns:a16="http://schemas.microsoft.com/office/drawing/2014/main" id="{5353F442-DF70-4504-ACF9-2658CBA75CA4}"/>
              </a:ext>
            </a:extLst>
          </p:cNvPr>
          <p:cNvSpPr txBox="1"/>
          <p:nvPr/>
        </p:nvSpPr>
        <p:spPr>
          <a:xfrm>
            <a:off x="504000" y="206858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200" spc="-1" dirty="0">
                <a:latin typeface="Arial"/>
              </a:rPr>
              <a:t>Comment exprimer ses idées sur une feuille de papier ?</a:t>
            </a:r>
            <a:r>
              <a:rPr lang="fr-FR" sz="3200" b="0" strike="noStrike" spc="-1" dirty="0">
                <a:latin typeface="Arial"/>
              </a:rPr>
              <a:t>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C97F44-C7DB-4100-BEC7-5D3A2ED1D7A9}"/>
              </a:ext>
            </a:extLst>
          </p:cNvPr>
          <p:cNvSpPr txBox="1"/>
          <p:nvPr/>
        </p:nvSpPr>
        <p:spPr>
          <a:xfrm>
            <a:off x="646176" y="1917783"/>
            <a:ext cx="892946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Ce n’est pas parce que le croquis est un dessin à main levée qu’il ne doit pas être claire et bien dessiné.</a:t>
            </a:r>
          </a:p>
          <a:p>
            <a:r>
              <a:rPr lang="fr-FR" dirty="0"/>
              <a:t>Il existe des méthodes qui permettent de faciliter sa réalisation.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B10812-EAE6-47C5-A499-562152B03029}"/>
              </a:ext>
            </a:extLst>
          </p:cNvPr>
          <p:cNvSpPr txBox="1"/>
          <p:nvPr/>
        </p:nvSpPr>
        <p:spPr>
          <a:xfrm>
            <a:off x="807789" y="1538020"/>
            <a:ext cx="3020499" cy="379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2,2) Les outils</a:t>
            </a:r>
          </a:p>
        </p:txBody>
      </p:sp>
    </p:spTree>
    <p:extLst>
      <p:ext uri="{BB962C8B-B14F-4D97-AF65-F5344CB8AC3E}">
        <p14:creationId xmlns:p14="http://schemas.microsoft.com/office/powerpoint/2010/main" val="957262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23820" y="1047032"/>
            <a:ext cx="9432000" cy="490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600" b="1" i="1" u="sng" spc="-1" dirty="0">
                <a:latin typeface="Bahnschrift Light SemiCondensed"/>
              </a:rPr>
              <a:t>2) Les croquis</a:t>
            </a:r>
            <a:endParaRPr lang="fr-FR" sz="2600" b="0" strike="noStrike" spc="-1" dirty="0">
              <a:latin typeface="Bahnschrift Light SemiCondensed"/>
            </a:endParaRPr>
          </a:p>
        </p:txBody>
      </p:sp>
      <p:sp>
        <p:nvSpPr>
          <p:cNvPr id="17" name="TextShape 1">
            <a:extLst>
              <a:ext uri="{FF2B5EF4-FFF2-40B4-BE49-F238E27FC236}">
                <a16:creationId xmlns:a16="http://schemas.microsoft.com/office/drawing/2014/main" id="{5353F442-DF70-4504-ACF9-2658CBA75CA4}"/>
              </a:ext>
            </a:extLst>
          </p:cNvPr>
          <p:cNvSpPr txBox="1"/>
          <p:nvPr/>
        </p:nvSpPr>
        <p:spPr>
          <a:xfrm>
            <a:off x="504000" y="206858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200" spc="-1" dirty="0">
                <a:latin typeface="Arial"/>
              </a:rPr>
              <a:t>Comment exprimer ses idées sur une feuille de papier ?</a:t>
            </a:r>
            <a:r>
              <a:rPr lang="fr-FR" sz="3200" b="0" strike="noStrike" spc="-1" dirty="0">
                <a:latin typeface="Arial"/>
              </a:rPr>
              <a:t>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B10812-EAE6-47C5-A499-562152B03029}"/>
              </a:ext>
            </a:extLst>
          </p:cNvPr>
          <p:cNvSpPr txBox="1"/>
          <p:nvPr/>
        </p:nvSpPr>
        <p:spPr>
          <a:xfrm>
            <a:off x="807789" y="1538020"/>
            <a:ext cx="3020499" cy="379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2,2) Les outils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24D150-F71C-4FF8-BA79-CA027848F8F0}"/>
              </a:ext>
            </a:extLst>
          </p:cNvPr>
          <p:cNvSpPr txBox="1"/>
          <p:nvPr/>
        </p:nvSpPr>
        <p:spPr>
          <a:xfrm>
            <a:off x="1894284" y="2053286"/>
            <a:ext cx="6291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ym typeface="Wingdings 2" panose="05020102010507070707" pitchFamily="18" charset="2"/>
              </a:rPr>
              <a:t></a:t>
            </a:r>
            <a:r>
              <a:rPr lang="fr-FR" dirty="0"/>
              <a:t> Exemple de méthode : </a:t>
            </a:r>
            <a:r>
              <a:rPr lang="fr-FR" b="1" dirty="0"/>
              <a:t>la perspective cavalière</a:t>
            </a:r>
            <a:r>
              <a:rPr lang="fr-FR" dirty="0"/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25F24E-3E5A-4959-B03B-BF17D7689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28" t="42903" r="58600" b="29079"/>
          <a:stretch/>
        </p:blipFill>
        <p:spPr>
          <a:xfrm>
            <a:off x="8264773" y="812173"/>
            <a:ext cx="1491047" cy="1231536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4B5D660F-B642-4BA3-A02B-439B9C993B1F}"/>
              </a:ext>
            </a:extLst>
          </p:cNvPr>
          <p:cNvGrpSpPr/>
          <p:nvPr/>
        </p:nvGrpSpPr>
        <p:grpSpPr>
          <a:xfrm>
            <a:off x="620057" y="2455512"/>
            <a:ext cx="8090188" cy="1297256"/>
            <a:chOff x="620057" y="2455512"/>
            <a:chExt cx="8090188" cy="1297256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89A50388-6BFB-4982-9229-A4EF905906B3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3" t="30667" r="59854" b="4430"/>
            <a:stretch/>
          </p:blipFill>
          <p:spPr bwMode="auto">
            <a:xfrm>
              <a:off x="620057" y="2455512"/>
              <a:ext cx="1500646" cy="12972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Bulle narrative : rectangle à coins arrondis 6">
              <a:extLst>
                <a:ext uri="{FF2B5EF4-FFF2-40B4-BE49-F238E27FC236}">
                  <a16:creationId xmlns:a16="http://schemas.microsoft.com/office/drawing/2014/main" id="{7AFBFDA7-5111-4570-9CEA-5AF215640748}"/>
                </a:ext>
              </a:extLst>
            </p:cNvPr>
            <p:cNvSpPr/>
            <p:nvPr/>
          </p:nvSpPr>
          <p:spPr>
            <a:xfrm>
              <a:off x="2907322" y="2553818"/>
              <a:ext cx="5802923" cy="694115"/>
            </a:xfrm>
            <a:prstGeom prst="wedgeRoundRectCallout">
              <a:avLst>
                <a:gd name="adj1" fmla="val -63596"/>
                <a:gd name="adj2" fmla="val 12666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Cette méthode consiste, dans un premier temps à dessiner la vue de face de l’objet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6A0B40F-56CB-4961-8F22-B71F12A61B48}"/>
              </a:ext>
            </a:extLst>
          </p:cNvPr>
          <p:cNvGrpSpPr/>
          <p:nvPr/>
        </p:nvGrpSpPr>
        <p:grpSpPr>
          <a:xfrm>
            <a:off x="2244741" y="3457004"/>
            <a:ext cx="6735136" cy="1123923"/>
            <a:chOff x="2244741" y="3457004"/>
            <a:chExt cx="6735136" cy="1123923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28B0A95-D567-4797-A33A-5DEB13014932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4" t="21764" r="55051" b="16193"/>
            <a:stretch/>
          </p:blipFill>
          <p:spPr bwMode="auto">
            <a:xfrm>
              <a:off x="2244741" y="3457004"/>
              <a:ext cx="1293756" cy="112392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Bulle narrative : rectangle à coins arrondis 15">
              <a:extLst>
                <a:ext uri="{FF2B5EF4-FFF2-40B4-BE49-F238E27FC236}">
                  <a16:creationId xmlns:a16="http://schemas.microsoft.com/office/drawing/2014/main" id="{D16118AD-F915-4423-A768-4E58139C861A}"/>
                </a:ext>
              </a:extLst>
            </p:cNvPr>
            <p:cNvSpPr/>
            <p:nvPr/>
          </p:nvSpPr>
          <p:spPr>
            <a:xfrm>
              <a:off x="5039820" y="3458844"/>
              <a:ext cx="3940057" cy="862113"/>
            </a:xfrm>
            <a:prstGeom prst="wedgeRoundRectCallout">
              <a:avLst>
                <a:gd name="adj1" fmla="val -86770"/>
                <a:gd name="adj2" fmla="val 1830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Il faudra, dans un deuxième temps, dessiner les arêtes latérales.</a:t>
              </a:r>
            </a:p>
            <a:p>
              <a:pPr algn="ctr"/>
              <a:r>
                <a:rPr lang="fr-FR" sz="1400" dirty="0"/>
                <a:t>Elle seront parallèles entre elles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B2C3DFB-D57C-48FB-A658-260D17232D06}"/>
              </a:ext>
            </a:extLst>
          </p:cNvPr>
          <p:cNvGrpSpPr/>
          <p:nvPr/>
        </p:nvGrpSpPr>
        <p:grpSpPr>
          <a:xfrm>
            <a:off x="3662536" y="4381436"/>
            <a:ext cx="6093284" cy="940842"/>
            <a:chOff x="3662536" y="4381436"/>
            <a:chExt cx="6093284" cy="940842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F6D18267-1AEC-465E-A97F-FD0E25C30319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4" t="22967" r="59362" b="21673"/>
            <a:stretch/>
          </p:blipFill>
          <p:spPr bwMode="auto">
            <a:xfrm>
              <a:off x="3662536" y="4381436"/>
              <a:ext cx="1179096" cy="9408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Bulle narrative : rectangle à coins arrondis 18">
              <a:extLst>
                <a:ext uri="{FF2B5EF4-FFF2-40B4-BE49-F238E27FC236}">
                  <a16:creationId xmlns:a16="http://schemas.microsoft.com/office/drawing/2014/main" id="{402DE394-4CC2-4EB1-8D91-1C1423BE8B41}"/>
                </a:ext>
              </a:extLst>
            </p:cNvPr>
            <p:cNvSpPr/>
            <p:nvPr/>
          </p:nvSpPr>
          <p:spPr>
            <a:xfrm>
              <a:off x="5815763" y="4381436"/>
              <a:ext cx="3940057" cy="862113"/>
            </a:xfrm>
            <a:prstGeom prst="wedgeRoundRectCallout">
              <a:avLst>
                <a:gd name="adj1" fmla="val -75761"/>
                <a:gd name="adj2" fmla="val 1558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On terminera le dessin en représentant la vue d’arrière. Attention, les formes cachées doivent être dessinées en pointillés.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8460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23820" y="1047032"/>
            <a:ext cx="9432000" cy="490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600" b="1" i="1" u="sng" spc="-1" dirty="0">
                <a:latin typeface="Bahnschrift Light SemiCondensed"/>
              </a:rPr>
              <a:t>2) Les croquis</a:t>
            </a:r>
            <a:endParaRPr lang="fr-FR" sz="2600" b="0" strike="noStrike" spc="-1" dirty="0">
              <a:latin typeface="Bahnschrift Light SemiCondensed"/>
            </a:endParaRPr>
          </a:p>
        </p:txBody>
      </p:sp>
      <p:sp>
        <p:nvSpPr>
          <p:cNvPr id="17" name="TextShape 1">
            <a:extLst>
              <a:ext uri="{FF2B5EF4-FFF2-40B4-BE49-F238E27FC236}">
                <a16:creationId xmlns:a16="http://schemas.microsoft.com/office/drawing/2014/main" id="{5353F442-DF70-4504-ACF9-2658CBA75CA4}"/>
              </a:ext>
            </a:extLst>
          </p:cNvPr>
          <p:cNvSpPr txBox="1"/>
          <p:nvPr/>
        </p:nvSpPr>
        <p:spPr>
          <a:xfrm>
            <a:off x="504000" y="206858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200" spc="-1" dirty="0">
                <a:latin typeface="Arial"/>
              </a:rPr>
              <a:t>Comment exprimer ses idées sur une feuille de papier ?</a:t>
            </a:r>
            <a:r>
              <a:rPr lang="fr-FR" sz="3200" b="0" strike="noStrike" spc="-1" dirty="0">
                <a:latin typeface="Arial"/>
              </a:rPr>
              <a:t>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B10812-EAE6-47C5-A499-562152B03029}"/>
              </a:ext>
            </a:extLst>
          </p:cNvPr>
          <p:cNvSpPr txBox="1"/>
          <p:nvPr/>
        </p:nvSpPr>
        <p:spPr>
          <a:xfrm>
            <a:off x="807789" y="1538020"/>
            <a:ext cx="3020499" cy="379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2,2) Les outils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24D150-F71C-4FF8-BA79-CA027848F8F0}"/>
              </a:ext>
            </a:extLst>
          </p:cNvPr>
          <p:cNvSpPr txBox="1"/>
          <p:nvPr/>
        </p:nvSpPr>
        <p:spPr>
          <a:xfrm>
            <a:off x="1894284" y="2053286"/>
            <a:ext cx="6291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ym typeface="Wingdings 2" panose="05020102010507070707" pitchFamily="18" charset="2"/>
              </a:rPr>
              <a:t></a:t>
            </a:r>
            <a:r>
              <a:rPr lang="fr-FR" dirty="0"/>
              <a:t> Exemple de méthode : </a:t>
            </a:r>
            <a:r>
              <a:rPr lang="fr-FR" b="1" dirty="0"/>
              <a:t>la perspective cavalière</a:t>
            </a:r>
            <a:r>
              <a:rPr lang="fr-FR" dirty="0"/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25F24E-3E5A-4959-B03B-BF17D7689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28" t="42903" r="58600" b="29079"/>
          <a:stretch/>
        </p:blipFill>
        <p:spPr>
          <a:xfrm>
            <a:off x="2872157" y="2558121"/>
            <a:ext cx="3540366" cy="29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8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23820" y="1047032"/>
            <a:ext cx="9432000" cy="490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600" b="1" i="1" u="sng" spc="-1" dirty="0">
                <a:latin typeface="Bahnschrift Light SemiCondensed"/>
              </a:rPr>
              <a:t>2) Les croquis</a:t>
            </a:r>
            <a:endParaRPr lang="fr-FR" sz="2600" b="0" strike="noStrike" spc="-1" dirty="0">
              <a:latin typeface="Bahnschrift Light SemiCondensed"/>
            </a:endParaRPr>
          </a:p>
        </p:txBody>
      </p:sp>
      <p:sp>
        <p:nvSpPr>
          <p:cNvPr id="17" name="TextShape 1">
            <a:extLst>
              <a:ext uri="{FF2B5EF4-FFF2-40B4-BE49-F238E27FC236}">
                <a16:creationId xmlns:a16="http://schemas.microsoft.com/office/drawing/2014/main" id="{5353F442-DF70-4504-ACF9-2658CBA75CA4}"/>
              </a:ext>
            </a:extLst>
          </p:cNvPr>
          <p:cNvSpPr txBox="1"/>
          <p:nvPr/>
        </p:nvSpPr>
        <p:spPr>
          <a:xfrm>
            <a:off x="504000" y="206858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200" spc="-1" dirty="0">
                <a:latin typeface="Arial"/>
              </a:rPr>
              <a:t>Comment exprimer ses idées sur une feuille de papier ?</a:t>
            </a:r>
            <a:r>
              <a:rPr lang="fr-FR" sz="3200" b="0" strike="noStrike" spc="-1" dirty="0">
                <a:latin typeface="Arial"/>
              </a:rPr>
              <a:t>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B10812-EAE6-47C5-A499-562152B03029}"/>
              </a:ext>
            </a:extLst>
          </p:cNvPr>
          <p:cNvSpPr txBox="1"/>
          <p:nvPr/>
        </p:nvSpPr>
        <p:spPr>
          <a:xfrm>
            <a:off x="807789" y="1538020"/>
            <a:ext cx="3020499" cy="379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2,2) Les outils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24D150-F71C-4FF8-BA79-CA027848F8F0}"/>
              </a:ext>
            </a:extLst>
          </p:cNvPr>
          <p:cNvSpPr txBox="1"/>
          <p:nvPr/>
        </p:nvSpPr>
        <p:spPr>
          <a:xfrm>
            <a:off x="1894284" y="2053286"/>
            <a:ext cx="62910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ym typeface="Wingdings 2" panose="05020102010507070707" pitchFamily="18" charset="2"/>
              </a:rPr>
              <a:t></a:t>
            </a:r>
            <a:r>
              <a:rPr lang="fr-FR" dirty="0"/>
              <a:t> Exemple de méthode : </a:t>
            </a:r>
            <a:r>
              <a:rPr lang="fr-FR" b="1" dirty="0"/>
              <a:t>la perspective à un point de fuite</a:t>
            </a:r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B8DC712D-1B37-4D37-92BB-89FF964529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08" t="21001" r="26851" b="13565"/>
          <a:stretch/>
        </p:blipFill>
        <p:spPr>
          <a:xfrm>
            <a:off x="35169" y="94410"/>
            <a:ext cx="772620" cy="57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8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323820" y="1013020"/>
            <a:ext cx="9432000" cy="490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600" b="1" i="1" u="sng" spc="-1" dirty="0">
                <a:latin typeface="Bahnschrift Light SemiCondensed"/>
              </a:rPr>
              <a:t>2) Les croquis</a:t>
            </a:r>
            <a:endParaRPr lang="fr-FR" sz="2600" b="0" strike="noStrike" spc="-1" dirty="0">
              <a:latin typeface="Bahnschrift Light SemiCondensed"/>
            </a:endParaRPr>
          </a:p>
        </p:txBody>
      </p:sp>
      <p:sp>
        <p:nvSpPr>
          <p:cNvPr id="17" name="TextShape 1">
            <a:extLst>
              <a:ext uri="{FF2B5EF4-FFF2-40B4-BE49-F238E27FC236}">
                <a16:creationId xmlns:a16="http://schemas.microsoft.com/office/drawing/2014/main" id="{5353F442-DF70-4504-ACF9-2658CBA75CA4}"/>
              </a:ext>
            </a:extLst>
          </p:cNvPr>
          <p:cNvSpPr txBox="1"/>
          <p:nvPr/>
        </p:nvSpPr>
        <p:spPr>
          <a:xfrm>
            <a:off x="504000" y="206858"/>
            <a:ext cx="9071640" cy="98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3200" spc="-1" dirty="0">
                <a:latin typeface="Arial"/>
              </a:rPr>
              <a:t>Comment exprimer ses idées sur une feuille de papier ?</a:t>
            </a:r>
            <a:r>
              <a:rPr lang="fr-FR" sz="3200" b="0" strike="noStrike" spc="-1" dirty="0">
                <a:latin typeface="Arial"/>
              </a:rPr>
              <a:t>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B10812-EAE6-47C5-A499-562152B03029}"/>
              </a:ext>
            </a:extLst>
          </p:cNvPr>
          <p:cNvSpPr txBox="1"/>
          <p:nvPr/>
        </p:nvSpPr>
        <p:spPr>
          <a:xfrm>
            <a:off x="807789" y="1538020"/>
            <a:ext cx="3020499" cy="379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2,2) Les outils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24D150-F71C-4FF8-BA79-CA027848F8F0}"/>
              </a:ext>
            </a:extLst>
          </p:cNvPr>
          <p:cNvSpPr txBox="1"/>
          <p:nvPr/>
        </p:nvSpPr>
        <p:spPr>
          <a:xfrm>
            <a:off x="1894284" y="2053286"/>
            <a:ext cx="62910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ym typeface="Wingdings 2" panose="05020102010507070707" pitchFamily="18" charset="2"/>
              </a:rPr>
              <a:t></a:t>
            </a:r>
            <a:r>
              <a:rPr lang="fr-FR" dirty="0"/>
              <a:t> Exemple de méthode : </a:t>
            </a:r>
            <a:r>
              <a:rPr lang="fr-FR" b="1" dirty="0"/>
              <a:t>la perspective à un point de fuite</a:t>
            </a:r>
            <a:endParaRPr lang="fr-FR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2C84E92-4209-4720-BBFE-8FFA4010D9F5}"/>
              </a:ext>
            </a:extLst>
          </p:cNvPr>
          <p:cNvGrpSpPr/>
          <p:nvPr/>
        </p:nvGrpSpPr>
        <p:grpSpPr>
          <a:xfrm>
            <a:off x="210923" y="2422618"/>
            <a:ext cx="8300031" cy="1300096"/>
            <a:chOff x="210923" y="2422618"/>
            <a:chExt cx="8300031" cy="1300096"/>
          </a:xfrm>
        </p:grpSpPr>
        <p:sp>
          <p:nvSpPr>
            <p:cNvPr id="7" name="Bulle narrative : rectangle à coins arrondis 6">
              <a:extLst>
                <a:ext uri="{FF2B5EF4-FFF2-40B4-BE49-F238E27FC236}">
                  <a16:creationId xmlns:a16="http://schemas.microsoft.com/office/drawing/2014/main" id="{1DC32FD8-CA18-4686-8909-415CBEA17E02}"/>
                </a:ext>
              </a:extLst>
            </p:cNvPr>
            <p:cNvSpPr/>
            <p:nvPr/>
          </p:nvSpPr>
          <p:spPr>
            <a:xfrm>
              <a:off x="2579077" y="3059723"/>
              <a:ext cx="5931877" cy="646331"/>
            </a:xfrm>
            <a:prstGeom prst="wedgeRoundRectCallout">
              <a:avLst>
                <a:gd name="adj1" fmla="val -60754"/>
                <a:gd name="adj2" fmla="val -1549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Cette méthode consiste à représenter une ligne d’horizon et un point de fuite.</a:t>
              </a:r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1D987254-0647-499E-8C5D-82216A472358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9" t="6764" r="25925" b="12958"/>
            <a:stretch/>
          </p:blipFill>
          <p:spPr bwMode="auto">
            <a:xfrm>
              <a:off x="630088" y="2643631"/>
              <a:ext cx="971119" cy="106242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396D31A-2D40-4A7A-A8DD-755CF8705E95}"/>
                </a:ext>
              </a:extLst>
            </p:cNvPr>
            <p:cNvSpPr txBox="1"/>
            <p:nvPr/>
          </p:nvSpPr>
          <p:spPr>
            <a:xfrm>
              <a:off x="210923" y="2422618"/>
              <a:ext cx="1390284" cy="27699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Ligne d’horizon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F76723A-8A23-403C-B4A7-FFEF5AB723A1}"/>
                </a:ext>
              </a:extLst>
            </p:cNvPr>
            <p:cNvSpPr txBox="1"/>
            <p:nvPr/>
          </p:nvSpPr>
          <p:spPr>
            <a:xfrm>
              <a:off x="544868" y="3445715"/>
              <a:ext cx="1390284" cy="27699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Point de fuite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956F70CC-53C9-4E81-BB55-92FAA46504BA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906065" y="2699617"/>
              <a:ext cx="0" cy="3601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B2390919-1458-4574-BCDC-B4FA484045E2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V="1">
              <a:off x="1240010" y="3059723"/>
              <a:ext cx="85221" cy="3859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E619E73-98B5-4F50-865A-855AA06AF86B}"/>
              </a:ext>
            </a:extLst>
          </p:cNvPr>
          <p:cNvGrpSpPr/>
          <p:nvPr/>
        </p:nvGrpSpPr>
        <p:grpSpPr>
          <a:xfrm>
            <a:off x="1282620" y="4092046"/>
            <a:ext cx="7955165" cy="1124403"/>
            <a:chOff x="1282620" y="4092046"/>
            <a:chExt cx="7955165" cy="1124403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F4F15E57-1526-4C86-B15B-7A08D2644400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4" t="17545" r="22790" b="25705"/>
            <a:stretch/>
          </p:blipFill>
          <p:spPr bwMode="auto">
            <a:xfrm>
              <a:off x="1282620" y="4092046"/>
              <a:ext cx="1875693" cy="112440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Bulle narrative : rectangle à coins arrondis 26">
              <a:extLst>
                <a:ext uri="{FF2B5EF4-FFF2-40B4-BE49-F238E27FC236}">
                  <a16:creationId xmlns:a16="http://schemas.microsoft.com/office/drawing/2014/main" id="{6B370942-2838-4798-A7C8-C5DB1C61BD5F}"/>
                </a:ext>
              </a:extLst>
            </p:cNvPr>
            <p:cNvSpPr/>
            <p:nvPr/>
          </p:nvSpPr>
          <p:spPr>
            <a:xfrm>
              <a:off x="3305908" y="4384431"/>
              <a:ext cx="5931877" cy="646331"/>
            </a:xfrm>
            <a:prstGeom prst="wedgeRoundRectCallout">
              <a:avLst>
                <a:gd name="adj1" fmla="val -60754"/>
                <a:gd name="adj2" fmla="val -1549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Vous devez, dans un deuxième temps, représenter la vue de face d’objet</a:t>
              </a:r>
            </a:p>
          </p:txBody>
        </p: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1FD0E595-F7DB-44CC-AF26-237F47DF9C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608" t="21001" r="26851" b="13565"/>
          <a:stretch/>
        </p:blipFill>
        <p:spPr>
          <a:xfrm>
            <a:off x="35169" y="94410"/>
            <a:ext cx="772620" cy="57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678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e 1&quot;/&gt;&lt;property id=&quot;20307&quot; value=&quot;256&quot;/&gt;&lt;/object&gt;&lt;object type=&quot;3&quot; unique_id=&quot;10004&quot;&gt;&lt;property id=&quot;20148&quot; value=&quot;5&quot;/&gt;&lt;property id=&quot;20300&quot; value=&quot;Diapositive 2&quot;/&gt;&lt;property id=&quot;20307&quot; value=&quot;257&quot;/&gt;&lt;/object&gt;&lt;object type=&quot;3&quot; unique_id=&quot;10005&quot;&gt;&lt;property id=&quot;20148&quot; value=&quot;5&quot;/&gt;&lt;property id=&quot;20300&quot; value=&quot;Diapositive 3&quot;/&gt;&lt;property id=&quot;20307&quot; value=&quot;258&quot;/&gt;&lt;/object&gt;&lt;object type=&quot;3&quot; unique_id=&quot;10006&quot;&gt;&lt;property id=&quot;20148&quot; value=&quot;5&quot;/&gt;&lt;property id=&quot;20300&quot; value=&quot;Diapositive 4&quot;/&gt;&lt;property id=&quot;20307&quot; value=&quot;259&quot;/&gt;&lt;/object&gt;&lt;object type=&quot;3&quot; unique_id=&quot;10007&quot;&gt;&lt;property id=&quot;20148&quot; value=&quot;5&quot;/&gt;&lt;property id=&quot;20300&quot; value=&quot;Diapositive 5&quot;/&gt;&lt;property id=&quot;20307&quot; value=&quot;260&quot;/&gt;&lt;/object&gt;&lt;object type=&quot;3&quot; unique_id=&quot;10008&quot;&gt;&lt;property id=&quot;20148&quot; value=&quot;5&quot;/&gt;&lt;property id=&quot;20300&quot; value=&quot;Diapositive 6&quot;/&gt;&lt;property id=&quot;20307&quot; value=&quot;262&quot;/&gt;&lt;/object&gt;&lt;object type=&quot;3&quot; unique_id=&quot;10009&quot;&gt;&lt;property id=&quot;20148&quot; value=&quot;5&quot;/&gt;&lt;property id=&quot;20300&quot; value=&quot;Diapositive 7&quot;/&gt;&lt;property id=&quot;20307&quot; value=&quot;269&quot;/&gt;&lt;/object&gt;&lt;object type=&quot;3&quot; unique_id=&quot;10010&quot;&gt;&lt;property id=&quot;20148&quot; value=&quot;5&quot;/&gt;&lt;property id=&quot;20300&quot; value=&quot;Diapositive 8&quot;/&gt;&lt;property id=&quot;20307&quot; value=&quot;261&quot;/&gt;&lt;/object&gt;&lt;object type=&quot;3&quot; unique_id=&quot;10011&quot;&gt;&lt;property id=&quot;20148&quot; value=&quot;5&quot;/&gt;&lt;property id=&quot;20300&quot; value=&quot;Diapositive 9&quot;/&gt;&lt;property id=&quot;20307&quot; value=&quot;265&quot;/&gt;&lt;/object&gt;&lt;object type=&quot;3&quot; unique_id=&quot;10012&quot;&gt;&lt;property id=&quot;20148&quot; value=&quot;5&quot;/&gt;&lt;property id=&quot;20300&quot; value=&quot;Diapositive 10&quot;/&gt;&lt;property id=&quot;20307&quot; value=&quot;267&quot;/&gt;&lt;/object&gt;&lt;object type=&quot;3&quot; unique_id=&quot;10013&quot;&gt;&lt;property id=&quot;20148&quot; value=&quot;5&quot;/&gt;&lt;property id=&quot;20300&quot; value=&quot;Diapositive 11&quot;/&gt;&lt;property id=&quot;20307&quot; value=&quot;268&quot;/&gt;&lt;/object&gt;&lt;/object&gt;&lt;object type=&quot;8&quot; unique_id=&quot;10026&quot;&gt;&lt;/object&gt;&lt;/object&gt;&lt;/database&gt;"/>
  <p:tag name="MMPROD_NEXTUNIQUEID" val="10009"/>
  <p:tag name="SECTOMILLISECCONVERTED" val="1"/>
  <p:tag name="ISPRING_RESOURCE_PATHS_HASH_2" val="1d37ee43bf2768474a2913de20c6e48316b75d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533</Words>
  <Application>Microsoft Office PowerPoint</Application>
  <PresentationFormat>Personnalisé</PresentationFormat>
  <Paragraphs>60</Paragraphs>
  <Slides>11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Bahnschrift Light SemiCondensed</vt:lpstr>
      <vt:lpstr>Calibri</vt:lpstr>
      <vt:lpstr>Symbol</vt:lpstr>
      <vt:lpstr>Times New Roman</vt:lpstr>
      <vt:lpstr>Wingdings</vt:lpstr>
      <vt:lpstr>Wingdings 2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STEPH</dc:creator>
  <dc:description/>
  <cp:lastModifiedBy>stephane piglia</cp:lastModifiedBy>
  <cp:revision>79</cp:revision>
  <dcterms:created xsi:type="dcterms:W3CDTF">2020-02-17T15:09:09Z</dcterms:created>
  <dcterms:modified xsi:type="dcterms:W3CDTF">2024-03-02T07:43:09Z</dcterms:modified>
  <dc:language>fr-FR</dc:language>
</cp:coreProperties>
</file>