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3" r:id="rId4"/>
    <p:sldId id="262" r:id="rId5"/>
    <p:sldId id="259" r:id="rId6"/>
    <p:sldId id="260" r:id="rId7"/>
    <p:sldId id="265" r:id="rId8"/>
    <p:sldId id="266" r:id="rId9"/>
    <p:sldId id="267" r:id="rId10"/>
    <p:sldId id="268" r:id="rId11"/>
    <p:sldId id="264" r:id="rId12"/>
    <p:sldId id="271" r:id="rId13"/>
    <p:sldId id="272" r:id="rId14"/>
    <p:sldId id="273" r:id="rId15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e piglia" initials="sp" lastIdx="1" clrIdx="0">
    <p:extLst>
      <p:ext uri="{19B8F6BF-5375-455C-9EA6-DF929625EA0E}">
        <p15:presenceInfo xmlns:p15="http://schemas.microsoft.com/office/powerpoint/2012/main" userId="1ee675a0e4a81aa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1-25T15:39:36.534" idx="1">
    <p:pos x="7680" y="1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14.png"/><Relationship Id="rId4" Type="http://schemas.openxmlformats.org/officeDocument/2006/relationships/slide" Target="slide5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0.jpg"/><Relationship Id="rId7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6.xml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5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DBB003-B34B-63E5-471B-A16037F98049}"/>
              </a:ext>
            </a:extLst>
          </p:cNvPr>
          <p:cNvSpPr/>
          <p:nvPr/>
        </p:nvSpPr>
        <p:spPr>
          <a:xfrm>
            <a:off x="1518514" y="330152"/>
            <a:ext cx="88104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Présentation du jeu </a:t>
            </a:r>
          </a:p>
          <a:p>
            <a:pPr algn="ctr"/>
            <a:r>
              <a:rPr lang="fr-FR" sz="54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« j’explore les formations »</a:t>
            </a:r>
            <a:endParaRPr lang="fr-FR" sz="54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F27D321-3E27-0156-8794-95D051AA6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686" y="2199077"/>
            <a:ext cx="6291756" cy="353911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1E02B4A-A2F6-E8BC-AB9D-DE245858A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269" y="5044408"/>
            <a:ext cx="2855536" cy="160623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A258DE4-0FBF-B7AD-68B7-4E8890EB0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3" r="17014"/>
          <a:stretch/>
        </p:blipFill>
        <p:spPr>
          <a:xfrm>
            <a:off x="987594" y="2199077"/>
            <a:ext cx="3882887" cy="27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28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8B4B12F-1CAA-053E-029C-2BAB37A302D4}"/>
              </a:ext>
            </a:extLst>
          </p:cNvPr>
          <p:cNvSpPr txBox="1"/>
          <p:nvPr/>
        </p:nvSpPr>
        <p:spPr>
          <a:xfrm>
            <a:off x="1033670" y="1762539"/>
            <a:ext cx="842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4192F9-931D-AFA1-B685-F0F9804A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519"/>
            <a:ext cx="13727032" cy="693958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ED1EB0C-37D2-79DF-72A7-68BBDCD58F99}"/>
              </a:ext>
            </a:extLst>
          </p:cNvPr>
          <p:cNvSpPr txBox="1"/>
          <p:nvPr/>
        </p:nvSpPr>
        <p:spPr>
          <a:xfrm>
            <a:off x="1212128" y="842018"/>
            <a:ext cx="9946202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3</a:t>
            </a:r>
            <a:r>
              <a:rPr lang="fr-FR" sz="2400" b="1" baseline="30000" dirty="0">
                <a:solidFill>
                  <a:schemeClr val="bg1"/>
                </a:solidFill>
              </a:rPr>
              <a:t>ème</a:t>
            </a:r>
            <a:r>
              <a:rPr lang="fr-FR" sz="2400" b="1" dirty="0">
                <a:solidFill>
                  <a:schemeClr val="bg1"/>
                </a:solidFill>
              </a:rPr>
              <a:t> solution : dans mon jeu de carte, je détiens la carte « orientation »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AD0B77-6567-5D5D-1D76-9BBB4C680F30}"/>
              </a:ext>
            </a:extLst>
          </p:cNvPr>
          <p:cNvSpPr/>
          <p:nvPr/>
        </p:nvSpPr>
        <p:spPr>
          <a:xfrm>
            <a:off x="1033670" y="11021"/>
            <a:ext cx="99462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Comment pose t-on les cartes</a:t>
            </a:r>
            <a:r>
              <a:rPr lang="fr-FR" sz="48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 »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C2CB001-3FA1-F3B1-043A-A9FED2B81440}"/>
              </a:ext>
            </a:extLst>
          </p:cNvPr>
          <p:cNvGrpSpPr/>
          <p:nvPr/>
        </p:nvGrpSpPr>
        <p:grpSpPr>
          <a:xfrm>
            <a:off x="3189059" y="5583301"/>
            <a:ext cx="5813882" cy="826901"/>
            <a:chOff x="2926391" y="5202092"/>
            <a:chExt cx="5813882" cy="826901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9A9276A-5EC4-7037-51E6-174B45A77E44}"/>
                </a:ext>
              </a:extLst>
            </p:cNvPr>
            <p:cNvSpPr/>
            <p:nvPr/>
          </p:nvSpPr>
          <p:spPr>
            <a:xfrm>
              <a:off x="2926391" y="5382662"/>
              <a:ext cx="707310" cy="646331"/>
            </a:xfrm>
            <a:prstGeom prst="ellipse">
              <a:avLst/>
            </a:prstGeom>
            <a:solidFill>
              <a:srgbClr val="FFFF00">
                <a:alpha val="0"/>
              </a:srgbClr>
            </a:solidFill>
            <a:effectLst>
              <a:glow rad="127000">
                <a:schemeClr val="accent1">
                  <a:alpha val="6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CDCA4BA0-D374-D5C2-42ED-25D5982B3479}"/>
                </a:ext>
              </a:extLst>
            </p:cNvPr>
            <p:cNvSpPr/>
            <p:nvPr/>
          </p:nvSpPr>
          <p:spPr>
            <a:xfrm>
              <a:off x="8032963" y="5202092"/>
              <a:ext cx="707310" cy="646331"/>
            </a:xfrm>
            <a:prstGeom prst="ellipse">
              <a:avLst/>
            </a:prstGeom>
            <a:solidFill>
              <a:srgbClr val="FFFF00">
                <a:alpha val="0"/>
              </a:srgbClr>
            </a:solidFill>
            <a:effectLst>
              <a:glow rad="127000">
                <a:schemeClr val="accent1">
                  <a:alpha val="6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AB14606-D8F7-8F52-C9E6-CEA8A79FD814}"/>
              </a:ext>
            </a:extLst>
          </p:cNvPr>
          <p:cNvSpPr/>
          <p:nvPr/>
        </p:nvSpPr>
        <p:spPr>
          <a:xfrm>
            <a:off x="0" y="1918371"/>
            <a:ext cx="3784209" cy="2908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« Ces case nommées  «  Lieu de formation » permettent de se faire poser une question définissant la fonction du lieu et les formations dispensées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1C39CE9-C9D4-4A93-88E7-98AB3193297C}"/>
              </a:ext>
            </a:extLst>
          </p:cNvPr>
          <p:cNvCxnSpPr>
            <a:cxnSpLocks/>
            <a:stCxn id="9" idx="2"/>
          </p:cNvCxnSpPr>
          <p:nvPr/>
        </p:nvCxnSpPr>
        <p:spPr>
          <a:xfrm flipH="1" flipV="1">
            <a:off x="1702191" y="4826698"/>
            <a:ext cx="1486868" cy="1260339"/>
          </a:xfrm>
          <a:prstGeom prst="straightConnector1">
            <a:avLst/>
          </a:prstGeom>
          <a:ln w="50800"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B6B513B-DCA7-CBB2-7469-CFB83137E322}"/>
              </a:ext>
            </a:extLst>
          </p:cNvPr>
          <p:cNvCxnSpPr>
            <a:cxnSpLocks/>
            <a:stCxn id="10" idx="2"/>
          </p:cNvCxnSpPr>
          <p:nvPr/>
        </p:nvCxnSpPr>
        <p:spPr>
          <a:xfrm flipH="1" flipV="1">
            <a:off x="3633701" y="4826698"/>
            <a:ext cx="4661930" cy="1079769"/>
          </a:xfrm>
          <a:prstGeom prst="straightConnector1">
            <a:avLst/>
          </a:prstGeom>
          <a:ln w="50800"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F783A8A5-44A2-EF6E-8952-0275F13863C0}"/>
              </a:ext>
            </a:extLst>
          </p:cNvPr>
          <p:cNvGrpSpPr/>
          <p:nvPr/>
        </p:nvGrpSpPr>
        <p:grpSpPr>
          <a:xfrm>
            <a:off x="4098129" y="1783644"/>
            <a:ext cx="3800747" cy="5139121"/>
            <a:chOff x="4098129" y="1783644"/>
            <a:chExt cx="3800747" cy="5139121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C03C5DB7-7970-9198-44D5-BFD2AFB3B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152" t="46963" r="35809" b="16906"/>
            <a:stretch/>
          </p:blipFill>
          <p:spPr>
            <a:xfrm>
              <a:off x="4114666" y="1783644"/>
              <a:ext cx="3784210" cy="2476666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65043F7-7E06-1D94-8A84-DC18BB997C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888" t="30144" r="1345" b="29610"/>
            <a:stretch/>
          </p:blipFill>
          <p:spPr>
            <a:xfrm>
              <a:off x="4098129" y="4318354"/>
              <a:ext cx="3771422" cy="2604411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0EE9AE0-E6CE-E1A9-694F-80C53831058C}"/>
              </a:ext>
            </a:extLst>
          </p:cNvPr>
          <p:cNvGrpSpPr/>
          <p:nvPr/>
        </p:nvGrpSpPr>
        <p:grpSpPr>
          <a:xfrm>
            <a:off x="7521056" y="2729132"/>
            <a:ext cx="4670944" cy="2805689"/>
            <a:chOff x="7521056" y="2729132"/>
            <a:chExt cx="4670944" cy="28056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64D30E7-713A-B827-1863-A2FD05F837E6}"/>
                </a:ext>
              </a:extLst>
            </p:cNvPr>
            <p:cNvSpPr/>
            <p:nvPr/>
          </p:nvSpPr>
          <p:spPr>
            <a:xfrm>
              <a:off x="8386618" y="2729132"/>
              <a:ext cx="3805382" cy="220862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Technique des Flash </a:t>
              </a:r>
              <a:r>
                <a:rPr lang="fr-FR" dirty="0" err="1">
                  <a:solidFill>
                    <a:schemeClr val="bg1"/>
                  </a:solidFill>
                </a:rPr>
                <a:t>cards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20F1F622-0ECA-25B4-9626-A252A0E1EBDB}"/>
                </a:ext>
              </a:extLst>
            </p:cNvPr>
            <p:cNvCxnSpPr>
              <a:cxnSpLocks/>
            </p:cNvCxnSpPr>
            <p:nvPr/>
          </p:nvCxnSpPr>
          <p:spPr>
            <a:xfrm>
              <a:off x="7526215" y="3207434"/>
              <a:ext cx="860403" cy="323557"/>
            </a:xfrm>
            <a:prstGeom prst="straightConnector1">
              <a:avLst/>
            </a:prstGeom>
            <a:ln w="50800">
              <a:headEnd type="triangle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6BC1FF90-2A89-801F-5B38-3F0451A6EA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1056" y="4583867"/>
              <a:ext cx="942108" cy="950954"/>
            </a:xfrm>
            <a:prstGeom prst="straightConnector1">
              <a:avLst/>
            </a:prstGeom>
            <a:ln w="50800">
              <a:headEnd type="triangle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9004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06B7E5-1686-4F49-7441-0E12A722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902" y="56519"/>
            <a:ext cx="13727032" cy="69395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5E178F-2D7A-0427-E7FF-B8C651EE5635}"/>
              </a:ext>
            </a:extLst>
          </p:cNvPr>
          <p:cNvSpPr/>
          <p:nvPr/>
        </p:nvSpPr>
        <p:spPr>
          <a:xfrm>
            <a:off x="1033670" y="11021"/>
            <a:ext cx="99462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Les cases spécifiques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35D13B2-0D14-17ED-99EC-04C7520755B9}"/>
              </a:ext>
            </a:extLst>
          </p:cNvPr>
          <p:cNvGrpSpPr/>
          <p:nvPr/>
        </p:nvGrpSpPr>
        <p:grpSpPr>
          <a:xfrm>
            <a:off x="1212128" y="996762"/>
            <a:ext cx="11913029" cy="2922297"/>
            <a:chOff x="1212128" y="996762"/>
            <a:chExt cx="11913029" cy="2922297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E9802794-443A-AF7E-9773-302287468A19}"/>
                </a:ext>
              </a:extLst>
            </p:cNvPr>
            <p:cNvSpPr txBox="1"/>
            <p:nvPr/>
          </p:nvSpPr>
          <p:spPr>
            <a:xfrm>
              <a:off x="1212128" y="996762"/>
              <a:ext cx="324733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Les cases diplômes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47A9585-C01E-D153-D8D9-B103F44C8307}"/>
                </a:ext>
              </a:extLst>
            </p:cNvPr>
            <p:cNvSpPr/>
            <p:nvPr/>
          </p:nvSpPr>
          <p:spPr>
            <a:xfrm>
              <a:off x="4822527" y="3060930"/>
              <a:ext cx="8302630" cy="858129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 w="85725">
              <a:solidFill>
                <a:srgbClr val="FF0000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4DF099-C15E-BEB5-A6D2-2618BC1C366D}"/>
              </a:ext>
            </a:extLst>
          </p:cNvPr>
          <p:cNvGrpSpPr/>
          <p:nvPr/>
        </p:nvGrpSpPr>
        <p:grpSpPr>
          <a:xfrm>
            <a:off x="5497776" y="1112554"/>
            <a:ext cx="7416969" cy="4898722"/>
            <a:chOff x="5497776" y="1112554"/>
            <a:chExt cx="7416969" cy="489872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B900B91-69BC-EC70-23FC-8744ECF46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923" t="25861" r="15188" b="52943"/>
            <a:stretch/>
          </p:blipFill>
          <p:spPr>
            <a:xfrm>
              <a:off x="5497776" y="1112554"/>
              <a:ext cx="3477412" cy="2316446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50BD7D1-FC2B-AD6D-F3EF-8807F5305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065" t="39222" r="34456" b="37965"/>
            <a:stretch/>
          </p:blipFill>
          <p:spPr>
            <a:xfrm>
              <a:off x="5497777" y="3673537"/>
              <a:ext cx="3367928" cy="2337739"/>
            </a:xfrm>
            <a:prstGeom prst="rect">
              <a:avLst/>
            </a:prstGeom>
          </p:spPr>
        </p:pic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9F8ED7DF-8718-60E4-B5D6-EA8FB14F40A2}"/>
                </a:ext>
              </a:extLst>
            </p:cNvPr>
            <p:cNvGrpSpPr/>
            <p:nvPr/>
          </p:nvGrpSpPr>
          <p:grpSpPr>
            <a:xfrm>
              <a:off x="8243801" y="2296691"/>
              <a:ext cx="4670944" cy="2805689"/>
              <a:chOff x="7521056" y="2729132"/>
              <a:chExt cx="4670944" cy="280568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FC86CA9-9DF6-8769-D574-6B19BE8A8F68}"/>
                  </a:ext>
                </a:extLst>
              </p:cNvPr>
              <p:cNvSpPr/>
              <p:nvPr/>
            </p:nvSpPr>
            <p:spPr>
              <a:xfrm>
                <a:off x="8386618" y="2729132"/>
                <a:ext cx="3805382" cy="2208628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solidFill>
                      <a:schemeClr val="bg1"/>
                    </a:solidFill>
                  </a:rPr>
                  <a:t>Technique des Flash </a:t>
                </a:r>
                <a:r>
                  <a:rPr lang="fr-FR" dirty="0" err="1">
                    <a:solidFill>
                      <a:schemeClr val="bg1"/>
                    </a:solidFill>
                  </a:rPr>
                  <a:t>cards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6E3806E6-EC17-F384-83AB-07B16042F4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6215" y="3207434"/>
                <a:ext cx="860403" cy="323557"/>
              </a:xfrm>
              <a:prstGeom prst="straightConnector1">
                <a:avLst/>
              </a:prstGeom>
              <a:ln w="50800">
                <a:headEnd type="triangle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D580306A-03CC-986E-BE7A-04D248D7AB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21056" y="4583867"/>
                <a:ext cx="942108" cy="950954"/>
              </a:xfrm>
              <a:prstGeom prst="straightConnector1">
                <a:avLst/>
              </a:prstGeom>
              <a:ln w="50800">
                <a:headEnd type="triangle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77C7FE5-6E19-773D-C4E3-783A304ADC40}"/>
              </a:ext>
            </a:extLst>
          </p:cNvPr>
          <p:cNvGrpSpPr/>
          <p:nvPr/>
        </p:nvGrpSpPr>
        <p:grpSpPr>
          <a:xfrm>
            <a:off x="0" y="1606766"/>
            <a:ext cx="3784209" cy="3725833"/>
            <a:chOff x="0" y="1606766"/>
            <a:chExt cx="3784209" cy="372583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DB669B1-36DF-9634-9280-842469DF93CD}"/>
                </a:ext>
              </a:extLst>
            </p:cNvPr>
            <p:cNvSpPr/>
            <p:nvPr/>
          </p:nvSpPr>
          <p:spPr>
            <a:xfrm>
              <a:off x="0" y="1606766"/>
              <a:ext cx="3784209" cy="13484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</a:rPr>
                <a:t>Si la réponse est positive,</a:t>
              </a:r>
            </a:p>
            <a:p>
              <a:pPr algn="ctr"/>
              <a:r>
                <a:rPr lang="fr-FR" sz="2000" b="1" dirty="0">
                  <a:solidFill>
                    <a:schemeClr val="bg1"/>
                  </a:solidFill>
                </a:rPr>
                <a:t>Il obtient un diplôme, pose trois cartes de son jeu et continue la partie.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BFEB56B-FB6E-D760-BE83-EFB61D90E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065" t="25199" r="9942" b="16206"/>
            <a:stretch/>
          </p:blipFill>
          <p:spPr>
            <a:xfrm>
              <a:off x="323516" y="3153642"/>
              <a:ext cx="3174343" cy="21789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04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DBB003-B34B-63E5-471B-A16037F98049}"/>
              </a:ext>
            </a:extLst>
          </p:cNvPr>
          <p:cNvSpPr/>
          <p:nvPr/>
        </p:nvSpPr>
        <p:spPr>
          <a:xfrm>
            <a:off x="313900" y="330152"/>
            <a:ext cx="116895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Partie innovation</a:t>
            </a:r>
            <a:endParaRPr lang="fr-FR" sz="44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BD7264-D576-593C-4EDF-0F274940121A}"/>
              </a:ext>
            </a:extLst>
          </p:cNvPr>
          <p:cNvSpPr txBox="1"/>
          <p:nvPr/>
        </p:nvSpPr>
        <p:spPr>
          <a:xfrm>
            <a:off x="503582" y="1252033"/>
            <a:ext cx="10243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Est-ce que le sablier répond-il aux besoins d’aujourd’hui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F020D87-5589-A5A1-F711-61A446868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496" y="2112744"/>
            <a:ext cx="2862470" cy="404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8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FC81B-8407-B380-4842-60A4F667F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E7E6D3-39B0-6234-6F0C-89B817837251}"/>
              </a:ext>
            </a:extLst>
          </p:cNvPr>
          <p:cNvSpPr/>
          <p:nvPr/>
        </p:nvSpPr>
        <p:spPr>
          <a:xfrm>
            <a:off x="313900" y="330152"/>
            <a:ext cx="116895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Partie innovation</a:t>
            </a:r>
            <a:endParaRPr lang="fr-FR" sz="44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860CFDF-7FE1-0952-7785-0EC15A2D9818}"/>
              </a:ext>
            </a:extLst>
          </p:cNvPr>
          <p:cNvSpPr txBox="1"/>
          <p:nvPr/>
        </p:nvSpPr>
        <p:spPr>
          <a:xfrm>
            <a:off x="503582" y="1252033"/>
            <a:ext cx="10243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Est-ce que le sablier répond-il aux besoins d’aujourd’hui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1E843F0-F0DE-D94C-23D5-AEE142595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69" y="3658255"/>
            <a:ext cx="1457739" cy="206202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E497F8A-8917-2476-46AC-98FE49841925}"/>
              </a:ext>
            </a:extLst>
          </p:cNvPr>
          <p:cNvSpPr txBox="1"/>
          <p:nvPr/>
        </p:nvSpPr>
        <p:spPr>
          <a:xfrm>
            <a:off x="3578087" y="2080591"/>
            <a:ext cx="8067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Fonctionne t-il avec de l’énergie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5F566E-E439-6604-F57E-C7911A5F1D77}"/>
              </a:ext>
            </a:extLst>
          </p:cNvPr>
          <p:cNvSpPr txBox="1"/>
          <p:nvPr/>
        </p:nvSpPr>
        <p:spPr>
          <a:xfrm>
            <a:off x="4220818" y="2716293"/>
            <a:ext cx="346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Est-il autonome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734B61-210A-D4AC-C4D9-E4977F18712E}"/>
              </a:ext>
            </a:extLst>
          </p:cNvPr>
          <p:cNvSpPr txBox="1"/>
          <p:nvPr/>
        </p:nvSpPr>
        <p:spPr>
          <a:xfrm>
            <a:off x="5453269" y="3358717"/>
            <a:ext cx="3332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Est-il connecté 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4CDE7D-CA05-838A-301D-470C8B7C2DD2}"/>
              </a:ext>
            </a:extLst>
          </p:cNvPr>
          <p:cNvSpPr txBox="1"/>
          <p:nvPr/>
        </p:nvSpPr>
        <p:spPr>
          <a:xfrm>
            <a:off x="3935896" y="4705728"/>
            <a:ext cx="8067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highlight>
                  <a:srgbClr val="FF0000"/>
                </a:highlight>
              </a:rPr>
              <a:t>Conclusion : l’outil semble dépassé car il n’est pas autonome et connecté.</a:t>
            </a:r>
          </a:p>
        </p:txBody>
      </p:sp>
    </p:spTree>
    <p:extLst>
      <p:ext uri="{BB962C8B-B14F-4D97-AF65-F5344CB8AC3E}">
        <p14:creationId xmlns:p14="http://schemas.microsoft.com/office/powerpoint/2010/main" val="3052800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1D7C-A940-9A15-3C34-6FCA208B5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5EADBB-2C10-97E0-B8E7-639EBB7090E3}"/>
              </a:ext>
            </a:extLst>
          </p:cNvPr>
          <p:cNvSpPr/>
          <p:nvPr/>
        </p:nvSpPr>
        <p:spPr>
          <a:xfrm>
            <a:off x="313900" y="330152"/>
            <a:ext cx="116895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Partie innovation</a:t>
            </a:r>
            <a:endParaRPr lang="fr-FR" sz="44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03BF19-D29F-55D4-BC03-3F421E1864C7}"/>
              </a:ext>
            </a:extLst>
          </p:cNvPr>
          <p:cNvSpPr txBox="1"/>
          <p:nvPr/>
        </p:nvSpPr>
        <p:spPr>
          <a:xfrm>
            <a:off x="503582" y="1252033"/>
            <a:ext cx="102439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En tant qu’ingénieur, vous allez devoir améliorer le jeu en remplaçant le sablier par un objet technique répondant davantage aux besoins d’aujourd’hui.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D40BAA-5407-D4B3-852C-7F9EC1DD9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012538"/>
            <a:ext cx="2226366" cy="31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95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2A0E39-434E-A92F-86D2-DDEC4521710E}"/>
              </a:ext>
            </a:extLst>
          </p:cNvPr>
          <p:cNvSpPr/>
          <p:nvPr/>
        </p:nvSpPr>
        <p:spPr>
          <a:xfrm>
            <a:off x="2561267" y="330152"/>
            <a:ext cx="6724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Composition du jeu</a:t>
            </a:r>
            <a:endParaRPr lang="fr-FR" sz="54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8B4B12F-1CAA-053E-029C-2BAB37A302D4}"/>
              </a:ext>
            </a:extLst>
          </p:cNvPr>
          <p:cNvSpPr txBox="1"/>
          <p:nvPr/>
        </p:nvSpPr>
        <p:spPr>
          <a:xfrm>
            <a:off x="1033670" y="1762539"/>
            <a:ext cx="842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91BF75B-C046-E423-9B43-AD756D8FE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038" y="1762539"/>
            <a:ext cx="6997147" cy="393589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F517632-9A6B-E321-4774-E804FD6D2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308850" y="2842490"/>
            <a:ext cx="2544450" cy="143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06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2A0E39-434E-A92F-86D2-DDEC4521710E}"/>
              </a:ext>
            </a:extLst>
          </p:cNvPr>
          <p:cNvSpPr/>
          <p:nvPr/>
        </p:nvSpPr>
        <p:spPr>
          <a:xfrm>
            <a:off x="2561267" y="330152"/>
            <a:ext cx="6724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Composition du jeu</a:t>
            </a:r>
            <a:endParaRPr lang="fr-FR" sz="54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8B4B12F-1CAA-053E-029C-2BAB37A302D4}"/>
              </a:ext>
            </a:extLst>
          </p:cNvPr>
          <p:cNvSpPr txBox="1"/>
          <p:nvPr/>
        </p:nvSpPr>
        <p:spPr>
          <a:xfrm>
            <a:off x="1033670" y="1762539"/>
            <a:ext cx="842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91BF75B-C046-E423-9B43-AD756D8FE6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64"/>
          <a:stretch/>
        </p:blipFill>
        <p:spPr>
          <a:xfrm>
            <a:off x="50634" y="112237"/>
            <a:ext cx="12141366" cy="663352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F517632-9A6B-E321-4774-E804FD6D2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0731" y="333971"/>
            <a:ext cx="2544450" cy="1876509"/>
          </a:xfrm>
          <a:prstGeom prst="rect">
            <a:avLst/>
          </a:prstGeom>
        </p:spPr>
      </p:pic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BBE388E0-B656-F07D-241F-8370518DE4C6}"/>
              </a:ext>
            </a:extLst>
          </p:cNvPr>
          <p:cNvSpPr/>
          <p:nvPr/>
        </p:nvSpPr>
        <p:spPr>
          <a:xfrm>
            <a:off x="0" y="4313550"/>
            <a:ext cx="2447778" cy="1225440"/>
          </a:xfrm>
          <a:prstGeom prst="wedgeRoundRectCallout">
            <a:avLst>
              <a:gd name="adj1" fmla="val 66412"/>
              <a:gd name="adj2" fmla="val -83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D’un plateau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Représentant les lieux et niveau de formation</a:t>
            </a: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62CD7921-F0C2-0BA5-8A1D-0C2802337955}"/>
              </a:ext>
            </a:extLst>
          </p:cNvPr>
          <p:cNvSpPr/>
          <p:nvPr/>
        </p:nvSpPr>
        <p:spPr>
          <a:xfrm>
            <a:off x="2910180" y="1762539"/>
            <a:ext cx="3313044" cy="923330"/>
          </a:xfrm>
          <a:prstGeom prst="wedgeRoundRectCallout">
            <a:avLst>
              <a:gd name="adj1" fmla="val -64970"/>
              <a:gd name="adj2" fmla="val 6192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De cartes représentant les niveaux de formation</a:t>
            </a:r>
          </a:p>
        </p:txBody>
      </p:sp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id="{77E9C9B2-8335-018E-1893-DE3FCC96B414}"/>
              </a:ext>
            </a:extLst>
          </p:cNvPr>
          <p:cNvSpPr/>
          <p:nvPr/>
        </p:nvSpPr>
        <p:spPr>
          <a:xfrm>
            <a:off x="5907255" y="146967"/>
            <a:ext cx="3313044" cy="923330"/>
          </a:xfrm>
          <a:prstGeom prst="wedgeRoundRectCallout">
            <a:avLst>
              <a:gd name="adj1" fmla="val -84502"/>
              <a:gd name="adj2" fmla="val -6635"/>
              <a:gd name="adj3" fmla="val 16667"/>
            </a:avLst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De cartes « questions »</a:t>
            </a:r>
          </a:p>
        </p:txBody>
      </p:sp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579882A5-5C42-66DD-9F6F-2D578000C6B1}"/>
              </a:ext>
            </a:extLst>
          </p:cNvPr>
          <p:cNvSpPr/>
          <p:nvPr/>
        </p:nvSpPr>
        <p:spPr>
          <a:xfrm>
            <a:off x="6223224" y="3302494"/>
            <a:ext cx="3313044" cy="923330"/>
          </a:xfrm>
          <a:prstGeom prst="wedgeRoundRectCallout">
            <a:avLst>
              <a:gd name="adj1" fmla="val -66668"/>
              <a:gd name="adj2" fmla="val 2840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De cinq pions</a:t>
            </a:r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id="{3CDCEE9B-2379-2DE8-8F52-589C61C0F4C0}"/>
              </a:ext>
            </a:extLst>
          </p:cNvPr>
          <p:cNvSpPr/>
          <p:nvPr/>
        </p:nvSpPr>
        <p:spPr>
          <a:xfrm>
            <a:off x="8560905" y="4293500"/>
            <a:ext cx="3313044" cy="923330"/>
          </a:xfrm>
          <a:prstGeom prst="wedgeRoundRectCallout">
            <a:avLst>
              <a:gd name="adj1" fmla="val -7646"/>
              <a:gd name="adj2" fmla="val 7868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D’un dé</a:t>
            </a:r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97D89CA9-3AD3-245F-FB0A-083058077E83}"/>
              </a:ext>
            </a:extLst>
          </p:cNvPr>
          <p:cNvSpPr/>
          <p:nvPr/>
        </p:nvSpPr>
        <p:spPr>
          <a:xfrm>
            <a:off x="2212354" y="703628"/>
            <a:ext cx="3313044" cy="923330"/>
          </a:xfrm>
          <a:prstGeom prst="wedgeRoundRectCallout">
            <a:avLst>
              <a:gd name="adj1" fmla="val -66668"/>
              <a:gd name="adj2" fmla="val 22313"/>
              <a:gd name="adj3" fmla="val 16667"/>
            </a:avLst>
          </a:prstGeom>
          <a:solidFill>
            <a:srgbClr val="FF00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De deux règles du jeu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41C7DF2-3D5D-AB21-1E98-218E41D86D29}"/>
              </a:ext>
            </a:extLst>
          </p:cNvPr>
          <p:cNvGrpSpPr/>
          <p:nvPr/>
        </p:nvGrpSpPr>
        <p:grpSpPr>
          <a:xfrm>
            <a:off x="10709665" y="146967"/>
            <a:ext cx="1265561" cy="3644388"/>
            <a:chOff x="258096" y="2292588"/>
            <a:chExt cx="1265561" cy="364438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07F173B-98DE-1FF3-46ED-89212BCE1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196" t="16867" r="40543" b="21943"/>
            <a:stretch/>
          </p:blipFill>
          <p:spPr>
            <a:xfrm>
              <a:off x="258096" y="4065248"/>
              <a:ext cx="1265561" cy="187172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DA3410E-6ECF-BF70-BA4A-3950E5FD7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652" t="20082" r="38913" b="13412"/>
            <a:stretch/>
          </p:blipFill>
          <p:spPr>
            <a:xfrm>
              <a:off x="327345" y="2292588"/>
              <a:ext cx="1196312" cy="1758681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D7DA84F3-1BD6-4D37-BE90-4455F1A4D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414" y="1819337"/>
            <a:ext cx="776642" cy="1098590"/>
          </a:xfrm>
          <a:prstGeom prst="rect">
            <a:avLst/>
          </a:prstGeom>
        </p:spPr>
      </p:pic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D5781852-14C3-2FC4-8314-3CF304D8DF19}"/>
              </a:ext>
            </a:extLst>
          </p:cNvPr>
          <p:cNvSpPr/>
          <p:nvPr/>
        </p:nvSpPr>
        <p:spPr>
          <a:xfrm>
            <a:off x="7819541" y="1345691"/>
            <a:ext cx="3313044" cy="923330"/>
          </a:xfrm>
          <a:prstGeom prst="wedgeRoundRectCallout">
            <a:avLst>
              <a:gd name="adj1" fmla="val -64970"/>
              <a:gd name="adj2" fmla="val 61926"/>
              <a:gd name="adj3" fmla="val 16667"/>
            </a:avLst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Un sablier</a:t>
            </a:r>
          </a:p>
        </p:txBody>
      </p:sp>
    </p:spTree>
    <p:extLst>
      <p:ext uri="{BB962C8B-B14F-4D97-AF65-F5344CB8AC3E}">
        <p14:creationId xmlns:p14="http://schemas.microsoft.com/office/powerpoint/2010/main" val="3944727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1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2A0E39-434E-A92F-86D2-DDEC4521710E}"/>
              </a:ext>
            </a:extLst>
          </p:cNvPr>
          <p:cNvSpPr/>
          <p:nvPr/>
        </p:nvSpPr>
        <p:spPr>
          <a:xfrm>
            <a:off x="1033670" y="11021"/>
            <a:ext cx="994620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Composition du jeu « </a:t>
            </a:r>
            <a:r>
              <a:rPr lang="fr-FR" sz="48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Le plateau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8B4B12F-1CAA-053E-029C-2BAB37A302D4}"/>
              </a:ext>
            </a:extLst>
          </p:cNvPr>
          <p:cNvSpPr txBox="1"/>
          <p:nvPr/>
        </p:nvSpPr>
        <p:spPr>
          <a:xfrm>
            <a:off x="1033670" y="1762539"/>
            <a:ext cx="842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91BF75B-C046-E423-9B43-AD756D8FE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038" y="1762539"/>
            <a:ext cx="6997147" cy="393589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Zoom de diapositive 15">
                <a:extLst>
                  <a:ext uri="{FF2B5EF4-FFF2-40B4-BE49-F238E27FC236}">
                    <a16:creationId xmlns:a16="http://schemas.microsoft.com/office/drawing/2014/main" id="{E4D91DC1-B46B-59DD-7B26-16A80BEBD1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98575" y="2408870"/>
              <a:ext cx="4426226" cy="2945007"/>
            </p:xfrm>
            <a:graphic>
              <a:graphicData uri="http://schemas.microsoft.com/office/powerpoint/2016/slidezoom">
                <pslz:sldZm>
                  <pslz:sldZmObj sldId="259" cId="1832892561">
                    <pslz:zmPr id="{A0B413DD-E994-4817-955D-2FD70FDCBAFB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426226" cy="294500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Zoom de diapositive 1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4D91DC1-B46B-59DD-7B26-16A80BEBD1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8575" y="2408870"/>
                <a:ext cx="4426226" cy="294500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3F517632-9A6B-E321-4774-E804FD6D2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308850" y="2842490"/>
            <a:ext cx="2544450" cy="143125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Zoom de diapositive 13">
                <a:extLst>
                  <a:ext uri="{FF2B5EF4-FFF2-40B4-BE49-F238E27FC236}">
                    <a16:creationId xmlns:a16="http://schemas.microsoft.com/office/drawing/2014/main" id="{4CF4F7B1-D93C-9256-A3CC-B9226CB2838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89567" y="4065248"/>
              <a:ext cx="707310" cy="397862"/>
            </p:xfrm>
            <a:graphic>
              <a:graphicData uri="http://schemas.microsoft.com/office/powerpoint/2016/slidezoom">
                <pslz:sldZm>
                  <pslz:sldZmObj sldId="260" cId="1590727299">
                    <pslz:zmPr id="{62A8D478-84CA-41F5-9F15-C611463F9DF5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07310" cy="3978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Zoom de diapositive 1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CF4F7B1-D93C-9256-A3CC-B9226CB283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89567" y="4065248"/>
                <a:ext cx="707310" cy="39786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5182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8B4B12F-1CAA-053E-029C-2BAB37A302D4}"/>
              </a:ext>
            </a:extLst>
          </p:cNvPr>
          <p:cNvSpPr txBox="1"/>
          <p:nvPr/>
        </p:nvSpPr>
        <p:spPr>
          <a:xfrm>
            <a:off x="1033670" y="1762539"/>
            <a:ext cx="842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88DFED-9F3C-48EB-4A68-916F808FD8CA}"/>
              </a:ext>
            </a:extLst>
          </p:cNvPr>
          <p:cNvGrpSpPr/>
          <p:nvPr/>
        </p:nvGrpSpPr>
        <p:grpSpPr>
          <a:xfrm>
            <a:off x="132522" y="1"/>
            <a:ext cx="11926956" cy="6769840"/>
            <a:chOff x="755374" y="866374"/>
            <a:chExt cx="9249461" cy="590346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E070F69-6324-C4F6-CB04-3AA6E4D9D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152" t="14283" r="17283" b="8772"/>
            <a:stretch/>
          </p:blipFill>
          <p:spPr>
            <a:xfrm>
              <a:off x="851728" y="4051232"/>
              <a:ext cx="4452730" cy="2677896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EBC7A5D-4614-019C-8409-DD42F45A1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261" t="14282" r="18044" b="7806"/>
            <a:stretch/>
          </p:blipFill>
          <p:spPr>
            <a:xfrm>
              <a:off x="755374" y="866374"/>
              <a:ext cx="4549084" cy="3184858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ED54850-FD11-03C9-E2B1-A223A819C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152" t="12676" r="18261" b="8386"/>
            <a:stretch/>
          </p:blipFill>
          <p:spPr>
            <a:xfrm>
              <a:off x="5304458" y="870554"/>
              <a:ext cx="4700377" cy="328069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D04E851-043A-574C-DBE9-16A523E2C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414" t="11446" r="17758" b="9646"/>
            <a:stretch/>
          </p:blipFill>
          <p:spPr>
            <a:xfrm>
              <a:off x="5304458" y="4051232"/>
              <a:ext cx="4700376" cy="271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2892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C50BE86-FC98-48F2-0158-B972B78C15BB}"/>
              </a:ext>
            </a:extLst>
          </p:cNvPr>
          <p:cNvSpPr/>
          <p:nvPr/>
        </p:nvSpPr>
        <p:spPr>
          <a:xfrm>
            <a:off x="3610349" y="0"/>
            <a:ext cx="4570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Le but du jeu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EE851BA-43B6-5F30-BEB3-6481BE53B4E8}"/>
              </a:ext>
            </a:extLst>
          </p:cNvPr>
          <p:cNvGrpSpPr/>
          <p:nvPr/>
        </p:nvGrpSpPr>
        <p:grpSpPr>
          <a:xfrm>
            <a:off x="0" y="-59788"/>
            <a:ext cx="12365502" cy="6858000"/>
            <a:chOff x="0" y="0"/>
            <a:chExt cx="12365502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BA9CA9C-E954-8698-3D2F-4C2008F1D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6" name="Bulle narrative : rectangle à coins arrondis 15">
              <a:extLst>
                <a:ext uri="{FF2B5EF4-FFF2-40B4-BE49-F238E27FC236}">
                  <a16:creationId xmlns:a16="http://schemas.microsoft.com/office/drawing/2014/main" id="{CD3C8440-6893-3874-C7DE-13A15644E580}"/>
                </a:ext>
              </a:extLst>
            </p:cNvPr>
            <p:cNvSpPr/>
            <p:nvPr/>
          </p:nvSpPr>
          <p:spPr>
            <a:xfrm>
              <a:off x="8530181" y="337625"/>
              <a:ext cx="3482222" cy="1350499"/>
            </a:xfrm>
            <a:prstGeom prst="wedgeRoundRectCallout">
              <a:avLst>
                <a:gd name="adj1" fmla="val 20272"/>
                <a:gd name="adj2" fmla="val 94792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4 Joueurs</a:t>
              </a:r>
            </a:p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Chaque joueur reçoit, en début de partie, 10 cartes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30AAF73-270F-A103-63E8-7940EB972A03}"/>
                </a:ext>
              </a:extLst>
            </p:cNvPr>
            <p:cNvSpPr/>
            <p:nvPr/>
          </p:nvSpPr>
          <p:spPr>
            <a:xfrm>
              <a:off x="9312812" y="2349305"/>
              <a:ext cx="3052690" cy="1997612"/>
            </a:xfrm>
            <a:prstGeom prst="ellipse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C6FAF32-EF9D-03B1-48B9-9BCEC37F00FF}"/>
              </a:ext>
            </a:extLst>
          </p:cNvPr>
          <p:cNvSpPr/>
          <p:nvPr/>
        </p:nvSpPr>
        <p:spPr>
          <a:xfrm>
            <a:off x="562708" y="140677"/>
            <a:ext cx="6935372" cy="6499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1800" b="1" i="1" kern="1400" dirty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</a:rPr>
              <a:t>Le but du jeu consiste à poser les cartes le plus </a:t>
            </a:r>
            <a:endParaRPr lang="fr-FR" sz="1800" kern="1400" dirty="0">
              <a:ln>
                <a:noFill/>
              </a:ln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1800" b="1" i="1" kern="1400" dirty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</a:rPr>
              <a:t>rapidement possible.</a:t>
            </a:r>
            <a:endParaRPr lang="fr-FR" sz="1800" kern="1400" dirty="0">
              <a:ln>
                <a:noFill/>
              </a:ln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</a:rPr>
              <a:t> La manche se termine lorsqu’un joueur a posé toutes ses cartes.</a:t>
            </a:r>
            <a:endParaRPr lang="fr-FR" sz="1800" kern="1400" dirty="0">
              <a:ln>
                <a:noFill/>
              </a:ln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</a:rPr>
              <a:t>Les autres joueurs additionnent les points mentionnés sur les cartes.</a:t>
            </a:r>
            <a:endParaRPr lang="fr-FR" sz="1800" kern="1400" dirty="0">
              <a:ln>
                <a:noFill/>
              </a:ln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</a:rPr>
              <a:t>Le nombre de point obtenu conditionne le classement. Exemple : Une manche vient de se terminer. Jean a posé les cartes en premier.</a:t>
            </a:r>
            <a:endParaRPr lang="fr-FR" sz="1800" kern="1400" dirty="0">
              <a:ln>
                <a:noFill/>
              </a:ln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</a:rPr>
              <a:t>En additionnant les points sur ses cartes, Enzo a compté 20 points. Luc a compté 40 points et Simon 15 points.</a:t>
            </a:r>
            <a:endParaRPr lang="fr-FR" sz="1800" kern="1400" dirty="0">
              <a:ln>
                <a:noFill/>
              </a:ln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</a:rPr>
              <a:t> </a:t>
            </a:r>
            <a:endParaRPr lang="fr-FR" sz="1800" kern="1400" dirty="0">
              <a:ln>
                <a:noFill/>
              </a:ln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Wingdings" panose="05000000000000000000" pitchFamily="2" charset="2"/>
              </a:rPr>
              <a:t>Ä </a:t>
            </a: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</a:rPr>
              <a:t>Jean termine donc premier et gagne </a:t>
            </a:r>
            <a:r>
              <a:rPr lang="fr-FR" sz="1800" b="1" u="sng" kern="1400" dirty="0">
                <a:ln>
                  <a:noFill/>
                </a:ln>
                <a:solidFill>
                  <a:srgbClr val="FF0000"/>
                </a:solidFill>
                <a:effectLst/>
                <a:latin typeface="Lucida Calligraphy" panose="03010101010101010101" pitchFamily="66" charset="0"/>
              </a:rPr>
              <a:t>50 points.</a:t>
            </a:r>
            <a:endParaRPr lang="fr-FR" sz="1800" kern="1400" dirty="0">
              <a:ln>
                <a:noFill/>
              </a:ln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Wingdings" panose="05000000000000000000" pitchFamily="2" charset="2"/>
              </a:rPr>
              <a:t>Ä </a:t>
            </a: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</a:rPr>
              <a:t>Simon est le second de la manche et gagne </a:t>
            </a:r>
            <a:r>
              <a:rPr lang="fr-FR" sz="1800" b="1" u="sng" kern="1400" dirty="0">
                <a:ln>
                  <a:noFill/>
                </a:ln>
                <a:solidFill>
                  <a:srgbClr val="FF0000"/>
                </a:solidFill>
                <a:effectLst/>
                <a:latin typeface="Lucida Calligraphy" panose="03010101010101010101" pitchFamily="66" charset="0"/>
              </a:rPr>
              <a:t>30 points</a:t>
            </a:r>
            <a:endParaRPr lang="fr-FR" sz="1800" kern="1400" dirty="0">
              <a:ln>
                <a:noFill/>
              </a:ln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Wingdings" panose="05000000000000000000" pitchFamily="2" charset="2"/>
              </a:rPr>
              <a:t>Ä</a:t>
            </a: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    </a:t>
            </a: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</a:rPr>
              <a:t>Enzo termine troisième et gagne </a:t>
            </a:r>
            <a:r>
              <a:rPr lang="fr-FR" sz="1800" b="1" u="sng" kern="1400" dirty="0">
                <a:ln>
                  <a:noFill/>
                </a:ln>
                <a:solidFill>
                  <a:srgbClr val="FF0000"/>
                </a:solidFill>
                <a:effectLst/>
                <a:latin typeface="Lucida Calligraphy" panose="03010101010101010101" pitchFamily="66" charset="0"/>
              </a:rPr>
              <a:t>10 points</a:t>
            </a:r>
            <a:endParaRPr lang="fr-FR" sz="1800" kern="1400" dirty="0">
              <a:ln>
                <a:noFill/>
              </a:ln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marL="285750" marR="0" indent="-285750" algn="l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Ä"/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</a:rPr>
              <a:t>et Luc, étant le dernier de la manche, il ne gagne pas de points</a:t>
            </a:r>
          </a:p>
          <a:p>
            <a:pPr marL="285750" marR="0" indent="-285750" algn="l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Ä"/>
            </a:pPr>
            <a:endParaRPr lang="fr-FR" kern="1400" dirty="0">
              <a:solidFill>
                <a:srgbClr val="000000"/>
              </a:solidFill>
              <a:latin typeface="Lucida Calligraphy" panose="03010101010101010101" pitchFamily="66" charset="0"/>
            </a:endParaRPr>
          </a:p>
          <a:p>
            <a:pPr marL="285750" marR="0" indent="-285750" algn="l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Ä"/>
            </a:pPr>
            <a:r>
              <a:rPr lang="fr-FR" sz="2000" b="1" kern="1400" dirty="0">
                <a:solidFill>
                  <a:srgbClr val="000000"/>
                </a:solidFill>
                <a:latin typeface="Lucida Calligraphy" panose="03010101010101010101" pitchFamily="66" charset="0"/>
              </a:rPr>
              <a:t>Le premier à obtenir 200 points a gagné la partie</a:t>
            </a:r>
            <a:endParaRPr lang="fr-FR" sz="2000" b="1" kern="1400" dirty="0">
              <a:ln>
                <a:noFill/>
              </a:ln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 </a:t>
            </a:r>
          </a:p>
          <a:p>
            <a:pPr algn="ctr"/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DEBB76E-8997-402B-C449-E6E125EE3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53" t="35275" r="62513" b="17933"/>
          <a:stretch/>
        </p:blipFill>
        <p:spPr>
          <a:xfrm>
            <a:off x="8060788" y="2257054"/>
            <a:ext cx="2052366" cy="320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2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2A0E39-434E-A92F-86D2-DDEC4521710E}"/>
              </a:ext>
            </a:extLst>
          </p:cNvPr>
          <p:cNvSpPr/>
          <p:nvPr/>
        </p:nvSpPr>
        <p:spPr>
          <a:xfrm>
            <a:off x="1033670" y="11021"/>
            <a:ext cx="99462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Comment pose t-on les cartes</a:t>
            </a:r>
            <a:r>
              <a:rPr lang="fr-FR" sz="48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8B4B12F-1CAA-053E-029C-2BAB37A302D4}"/>
              </a:ext>
            </a:extLst>
          </p:cNvPr>
          <p:cNvSpPr txBox="1"/>
          <p:nvPr/>
        </p:nvSpPr>
        <p:spPr>
          <a:xfrm>
            <a:off x="1033670" y="1762539"/>
            <a:ext cx="842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91BF75B-C046-E423-9B43-AD756D8FE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038" y="1762539"/>
            <a:ext cx="6997147" cy="393589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F517632-9A6B-E321-4774-E804FD6D2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308850" y="2842490"/>
            <a:ext cx="2544450" cy="143125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Zoom de diapositive 13">
                <a:extLst>
                  <a:ext uri="{FF2B5EF4-FFF2-40B4-BE49-F238E27FC236}">
                    <a16:creationId xmlns:a16="http://schemas.microsoft.com/office/drawing/2014/main" id="{4CF4F7B1-D93C-9256-A3CC-B9226CB2838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89567" y="4065248"/>
              <a:ext cx="707310" cy="397862"/>
            </p:xfrm>
            <a:graphic>
              <a:graphicData uri="http://schemas.microsoft.com/office/powerpoint/2016/slidezoom">
                <pslz:sldZm>
                  <pslz:sldZmObj sldId="260" cId="1590727299">
                    <pslz:zmPr id="{62A8D478-84CA-41F5-9F15-C611463F9DF5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07310" cy="3978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Zoom de diapositive 1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4CF4F7B1-D93C-9256-A3CC-B9226CB283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9567" y="4065248"/>
                <a:ext cx="707310" cy="39786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Zoom de diapositive 4">
                <a:extLst>
                  <a:ext uri="{FF2B5EF4-FFF2-40B4-BE49-F238E27FC236}">
                    <a16:creationId xmlns:a16="http://schemas.microsoft.com/office/drawing/2014/main" id="{E0756D02-7EFB-511C-4C08-54B1D53B99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89692496"/>
                  </p:ext>
                </p:extLst>
              </p:nvPr>
            </p:nvGraphicFramePr>
            <p:xfrm>
              <a:off x="5173981" y="3429000"/>
              <a:ext cx="922019" cy="646331"/>
            </p:xfrm>
            <a:graphic>
              <a:graphicData uri="http://schemas.microsoft.com/office/powerpoint/2016/slidezoom">
                <pslz:sldZm>
                  <pslz:sldZmObj sldId="266" cId="2858443062">
                    <pslz:zmPr id="{A7DE15B6-A505-4600-A8E3-B42A16E3427C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22019" cy="64633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Zoom de diapositive 4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E0756D02-7EFB-511C-4C08-54B1D53B99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73981" y="3429000"/>
                <a:ext cx="922019" cy="64633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6840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8B4B12F-1CAA-053E-029C-2BAB37A302D4}"/>
              </a:ext>
            </a:extLst>
          </p:cNvPr>
          <p:cNvSpPr txBox="1"/>
          <p:nvPr/>
        </p:nvSpPr>
        <p:spPr>
          <a:xfrm>
            <a:off x="1033670" y="1762539"/>
            <a:ext cx="842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F517632-9A6B-E321-4774-E804FD6D2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308850" y="2842490"/>
            <a:ext cx="2544450" cy="143125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Zoom de diapositive 13">
                <a:extLst>
                  <a:ext uri="{FF2B5EF4-FFF2-40B4-BE49-F238E27FC236}">
                    <a16:creationId xmlns:a16="http://schemas.microsoft.com/office/drawing/2014/main" id="{4CF4F7B1-D93C-9256-A3CC-B9226CB2838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89567" y="4065248"/>
              <a:ext cx="707310" cy="397862"/>
            </p:xfrm>
            <a:graphic>
              <a:graphicData uri="http://schemas.microsoft.com/office/powerpoint/2016/slidezoom">
                <pslz:sldZm>
                  <pslz:sldZmObj sldId="260" cId="1590727299">
                    <pslz:zmPr id="{62A8D478-84CA-41F5-9F15-C611463F9DF5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07310" cy="3978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Zoom de diapositive 1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CF4F7B1-D93C-9256-A3CC-B9226CB283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89567" y="4065248"/>
                <a:ext cx="707310" cy="39786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0B077885-488B-6396-9559-5949C49DDD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80" t="18213" r="11808" b="12226"/>
          <a:stretch/>
        </p:blipFill>
        <p:spPr>
          <a:xfrm>
            <a:off x="117585" y="379828"/>
            <a:ext cx="11809938" cy="63023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AD0B77-6567-5D5D-1D76-9BBB4C680F30}"/>
              </a:ext>
            </a:extLst>
          </p:cNvPr>
          <p:cNvSpPr/>
          <p:nvPr/>
        </p:nvSpPr>
        <p:spPr>
          <a:xfrm>
            <a:off x="1033670" y="11021"/>
            <a:ext cx="99462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Comment pose t-on les cartes</a:t>
            </a:r>
            <a:r>
              <a:rPr lang="fr-FR" sz="48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 »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8A3DA9E-D8AC-DFDF-F025-C70B683936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752" r="10889" b="16723"/>
          <a:stretch/>
        </p:blipFill>
        <p:spPr>
          <a:xfrm>
            <a:off x="6263574" y="3524172"/>
            <a:ext cx="5263102" cy="1877876"/>
          </a:xfrm>
          <a:prstGeom prst="rect">
            <a:avLst/>
          </a:prstGeom>
          <a:effectLst>
            <a:glow rad="127000">
              <a:srgbClr val="FFFF00"/>
            </a:glow>
            <a:softEdge rad="0"/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ED1EB0C-37D2-79DF-72A7-68BBDCD58F99}"/>
              </a:ext>
            </a:extLst>
          </p:cNvPr>
          <p:cNvSpPr txBox="1"/>
          <p:nvPr/>
        </p:nvSpPr>
        <p:spPr>
          <a:xfrm>
            <a:off x="1420837" y="1069145"/>
            <a:ext cx="994620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1</a:t>
            </a:r>
            <a:r>
              <a:rPr lang="fr-FR" sz="2400" b="1" baseline="30000" dirty="0">
                <a:solidFill>
                  <a:schemeClr val="bg1"/>
                </a:solidFill>
              </a:rPr>
              <a:t>ère</a:t>
            </a:r>
            <a:r>
              <a:rPr lang="fr-FR" sz="2400" b="1" dirty="0">
                <a:solidFill>
                  <a:schemeClr val="bg1"/>
                </a:solidFill>
              </a:rPr>
              <a:t> solution : poser les cartes en fonction du pion choisi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5445300-57E8-71C9-EBF7-4141D7FB0DB9}"/>
              </a:ext>
            </a:extLst>
          </p:cNvPr>
          <p:cNvSpPr/>
          <p:nvPr/>
        </p:nvSpPr>
        <p:spPr>
          <a:xfrm>
            <a:off x="5317898" y="4583114"/>
            <a:ext cx="707310" cy="646331"/>
          </a:xfrm>
          <a:prstGeom prst="ellipse">
            <a:avLst/>
          </a:prstGeom>
          <a:solidFill>
            <a:srgbClr val="FFFF00">
              <a:alpha val="0"/>
            </a:srgbClr>
          </a:solidFill>
          <a:effectLst>
            <a:glow rad="127000">
              <a:schemeClr val="accent1">
                <a:alpha val="6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FB1CEF0-DD8F-AA16-232C-F9EE678DE732}"/>
              </a:ext>
            </a:extLst>
          </p:cNvPr>
          <p:cNvGrpSpPr/>
          <p:nvPr/>
        </p:nvGrpSpPr>
        <p:grpSpPr>
          <a:xfrm>
            <a:off x="10362499" y="3222195"/>
            <a:ext cx="1241722" cy="2179853"/>
            <a:chOff x="10362499" y="3222195"/>
            <a:chExt cx="1241722" cy="2179853"/>
          </a:xfrm>
        </p:grpSpPr>
        <p:sp>
          <p:nvSpPr>
            <p:cNvPr id="17" name="Flèche : virage 16">
              <a:extLst>
                <a:ext uri="{FF2B5EF4-FFF2-40B4-BE49-F238E27FC236}">
                  <a16:creationId xmlns:a16="http://schemas.microsoft.com/office/drawing/2014/main" id="{14DE4FEF-F6A4-00B7-53F6-CFDA8B6F6488}"/>
                </a:ext>
              </a:extLst>
            </p:cNvPr>
            <p:cNvSpPr/>
            <p:nvPr/>
          </p:nvSpPr>
          <p:spPr>
            <a:xfrm>
              <a:off x="10816431" y="3222195"/>
              <a:ext cx="787790" cy="659796"/>
            </a:xfrm>
            <a:prstGeom prst="ben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8" name="Signe de multiplication 17">
              <a:extLst>
                <a:ext uri="{FF2B5EF4-FFF2-40B4-BE49-F238E27FC236}">
                  <a16:creationId xmlns:a16="http://schemas.microsoft.com/office/drawing/2014/main" id="{C5F86C95-0D4F-92F0-3D23-87867922AB35}"/>
                </a:ext>
              </a:extLst>
            </p:cNvPr>
            <p:cNvSpPr/>
            <p:nvPr/>
          </p:nvSpPr>
          <p:spPr>
            <a:xfrm>
              <a:off x="10362499" y="3598814"/>
              <a:ext cx="1074381" cy="1803234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llipse 19">
            <a:extLst>
              <a:ext uri="{FF2B5EF4-FFF2-40B4-BE49-F238E27FC236}">
                <a16:creationId xmlns:a16="http://schemas.microsoft.com/office/drawing/2014/main" id="{71AA263C-D9D5-1213-9A75-961385467D68}"/>
              </a:ext>
            </a:extLst>
          </p:cNvPr>
          <p:cNvSpPr/>
          <p:nvPr/>
        </p:nvSpPr>
        <p:spPr>
          <a:xfrm>
            <a:off x="10162476" y="3333828"/>
            <a:ext cx="1537622" cy="2359855"/>
          </a:xfrm>
          <a:prstGeom prst="ellipse">
            <a:avLst/>
          </a:prstGeom>
          <a:solidFill>
            <a:srgbClr val="FFFF00">
              <a:alpha val="0"/>
            </a:srgbClr>
          </a:solidFill>
          <a:effectLst>
            <a:glow rad="127000">
              <a:schemeClr val="accent1">
                <a:alpha val="6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haut 20">
            <a:extLst>
              <a:ext uri="{FF2B5EF4-FFF2-40B4-BE49-F238E27FC236}">
                <a16:creationId xmlns:a16="http://schemas.microsoft.com/office/drawing/2014/main" id="{B4CB32CB-99B1-90F5-F6E9-E07EC7254C6C}"/>
              </a:ext>
            </a:extLst>
          </p:cNvPr>
          <p:cNvSpPr/>
          <p:nvPr/>
        </p:nvSpPr>
        <p:spPr>
          <a:xfrm>
            <a:off x="5371157" y="4583114"/>
            <a:ext cx="157008" cy="44316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C139DBA-C9F7-CC70-E8FD-609E232FF205}"/>
              </a:ext>
            </a:extLst>
          </p:cNvPr>
          <p:cNvSpPr/>
          <p:nvPr/>
        </p:nvSpPr>
        <p:spPr>
          <a:xfrm>
            <a:off x="9006841" y="3403186"/>
            <a:ext cx="1537622" cy="2359855"/>
          </a:xfrm>
          <a:prstGeom prst="ellipse">
            <a:avLst/>
          </a:prstGeom>
          <a:solidFill>
            <a:srgbClr val="FFFF00">
              <a:alpha val="0"/>
            </a:srgbClr>
          </a:solidFill>
          <a:effectLst>
            <a:glow rad="127000">
              <a:schemeClr val="accent1">
                <a:alpha val="6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3C66C63-E09A-21BB-6EBF-447C0861B58C}"/>
              </a:ext>
            </a:extLst>
          </p:cNvPr>
          <p:cNvGrpSpPr/>
          <p:nvPr/>
        </p:nvGrpSpPr>
        <p:grpSpPr>
          <a:xfrm>
            <a:off x="9247997" y="3163179"/>
            <a:ext cx="1241722" cy="2179853"/>
            <a:chOff x="10362499" y="3222195"/>
            <a:chExt cx="1241722" cy="2179853"/>
          </a:xfrm>
        </p:grpSpPr>
        <p:sp>
          <p:nvSpPr>
            <p:cNvPr id="24" name="Flèche : virage 23">
              <a:extLst>
                <a:ext uri="{FF2B5EF4-FFF2-40B4-BE49-F238E27FC236}">
                  <a16:creationId xmlns:a16="http://schemas.microsoft.com/office/drawing/2014/main" id="{B5694FE4-6767-8429-3A1D-146E8A783F38}"/>
                </a:ext>
              </a:extLst>
            </p:cNvPr>
            <p:cNvSpPr/>
            <p:nvPr/>
          </p:nvSpPr>
          <p:spPr>
            <a:xfrm>
              <a:off x="10816431" y="3222195"/>
              <a:ext cx="787790" cy="659796"/>
            </a:xfrm>
            <a:prstGeom prst="ben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5" name="Signe de multiplication 24">
              <a:extLst>
                <a:ext uri="{FF2B5EF4-FFF2-40B4-BE49-F238E27FC236}">
                  <a16:creationId xmlns:a16="http://schemas.microsoft.com/office/drawing/2014/main" id="{9F97B834-93DC-5AB7-B306-70D343A949B4}"/>
                </a:ext>
              </a:extLst>
            </p:cNvPr>
            <p:cNvSpPr/>
            <p:nvPr/>
          </p:nvSpPr>
          <p:spPr>
            <a:xfrm>
              <a:off x="10362499" y="3598814"/>
              <a:ext cx="1074381" cy="1803234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729705F2-2C10-2E10-6330-73D31E6DAC3A}"/>
              </a:ext>
            </a:extLst>
          </p:cNvPr>
          <p:cNvSpPr txBox="1"/>
          <p:nvPr/>
        </p:nvSpPr>
        <p:spPr>
          <a:xfrm>
            <a:off x="1420837" y="1713451"/>
            <a:ext cx="9946202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400" b="1" baseline="30000" dirty="0">
                <a:solidFill>
                  <a:schemeClr val="bg1"/>
                </a:solidFill>
              </a:rPr>
              <a:t>2ème</a:t>
            </a:r>
            <a:r>
              <a:rPr lang="fr-FR" sz="2400" b="1" dirty="0">
                <a:solidFill>
                  <a:schemeClr val="bg1"/>
                </a:solidFill>
              </a:rPr>
              <a:t> solution : lors de mon tour, j’ai la possibilité de jeter une fois le dé afin de déplacer le pions choisi. </a:t>
            </a:r>
          </a:p>
        </p:txBody>
      </p:sp>
      <p:sp>
        <p:nvSpPr>
          <p:cNvPr id="27" name="Flèche : haut 26">
            <a:extLst>
              <a:ext uri="{FF2B5EF4-FFF2-40B4-BE49-F238E27FC236}">
                <a16:creationId xmlns:a16="http://schemas.microsoft.com/office/drawing/2014/main" id="{9EF2B087-C532-29AE-89A2-0CFBECAEB71F}"/>
              </a:ext>
            </a:extLst>
          </p:cNvPr>
          <p:cNvSpPr/>
          <p:nvPr/>
        </p:nvSpPr>
        <p:spPr>
          <a:xfrm>
            <a:off x="5632753" y="3830346"/>
            <a:ext cx="195808" cy="64633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443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22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8B4B12F-1CAA-053E-029C-2BAB37A302D4}"/>
              </a:ext>
            </a:extLst>
          </p:cNvPr>
          <p:cNvSpPr txBox="1"/>
          <p:nvPr/>
        </p:nvSpPr>
        <p:spPr>
          <a:xfrm>
            <a:off x="1033670" y="1762539"/>
            <a:ext cx="842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4192F9-931D-AFA1-B685-F0F9804A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902" y="56519"/>
            <a:ext cx="13727032" cy="693958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ED1EB0C-37D2-79DF-72A7-68BBDCD58F99}"/>
              </a:ext>
            </a:extLst>
          </p:cNvPr>
          <p:cNvSpPr txBox="1"/>
          <p:nvPr/>
        </p:nvSpPr>
        <p:spPr>
          <a:xfrm>
            <a:off x="1212128" y="842018"/>
            <a:ext cx="9946202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3</a:t>
            </a:r>
            <a:r>
              <a:rPr lang="fr-FR" sz="2400" b="1" baseline="30000" dirty="0">
                <a:solidFill>
                  <a:schemeClr val="bg1"/>
                </a:solidFill>
              </a:rPr>
              <a:t>ème</a:t>
            </a:r>
            <a:r>
              <a:rPr lang="fr-FR" sz="2400" b="1" dirty="0">
                <a:solidFill>
                  <a:schemeClr val="bg1"/>
                </a:solidFill>
              </a:rPr>
              <a:t> solution : dans mon jeu de carte, je détiens la carte « orientation »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AD0B77-6567-5D5D-1D76-9BBB4C680F30}"/>
              </a:ext>
            </a:extLst>
          </p:cNvPr>
          <p:cNvSpPr/>
          <p:nvPr/>
        </p:nvSpPr>
        <p:spPr>
          <a:xfrm>
            <a:off x="1033670" y="11021"/>
            <a:ext cx="99462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Comment pose t-on les cartes</a:t>
            </a:r>
            <a:r>
              <a:rPr lang="fr-FR" sz="48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 »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AEAFAC-F0C3-81F2-FAD5-37716B377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84" t="27476" r="44154" b="25732"/>
          <a:stretch/>
        </p:blipFill>
        <p:spPr>
          <a:xfrm>
            <a:off x="9363639" y="1718513"/>
            <a:ext cx="2067951" cy="3207434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9E97FDF1-3780-4F20-2C1F-28FA80430EC2}"/>
              </a:ext>
            </a:extLst>
          </p:cNvPr>
          <p:cNvGrpSpPr/>
          <p:nvPr/>
        </p:nvGrpSpPr>
        <p:grpSpPr>
          <a:xfrm>
            <a:off x="0" y="1918371"/>
            <a:ext cx="6820140" cy="3357014"/>
            <a:chOff x="0" y="1918371"/>
            <a:chExt cx="6820140" cy="335701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AB14606-D8F7-8F52-C9E6-CEA8A79FD814}"/>
                </a:ext>
              </a:extLst>
            </p:cNvPr>
            <p:cNvSpPr/>
            <p:nvPr/>
          </p:nvSpPr>
          <p:spPr>
            <a:xfrm>
              <a:off x="0" y="1918371"/>
              <a:ext cx="3784209" cy="29083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</a:rPr>
                <a:t>« Ces case nommées  «  Lieu de formation » permettent de se faire poser une question définissant la fonction du lieu et les formations dispensées</a:t>
              </a:r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A1C39CE9-C9D4-4A93-88E7-98AB319329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02191" y="4826698"/>
              <a:ext cx="545002" cy="448687"/>
            </a:xfrm>
            <a:prstGeom prst="straightConnector1">
              <a:avLst/>
            </a:prstGeom>
            <a:ln w="50800">
              <a:headEnd type="triangle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3B6B513B-DCA7-CBB2-7469-CFB83137E3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33701" y="4826698"/>
              <a:ext cx="3186439" cy="448687"/>
            </a:xfrm>
            <a:prstGeom prst="straightConnector1">
              <a:avLst/>
            </a:prstGeom>
            <a:ln w="50800">
              <a:headEnd type="triangle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7F3C39F4-505D-7100-F6ED-01C77E5CC5BC}"/>
              </a:ext>
            </a:extLst>
          </p:cNvPr>
          <p:cNvGrpSpPr/>
          <p:nvPr/>
        </p:nvGrpSpPr>
        <p:grpSpPr>
          <a:xfrm>
            <a:off x="239151" y="5154507"/>
            <a:ext cx="12897383" cy="979007"/>
            <a:chOff x="239151" y="5154507"/>
            <a:chExt cx="12897383" cy="97900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80F35E9-4AFD-F5B1-FF8D-A3814CFDF3A3}"/>
                </a:ext>
              </a:extLst>
            </p:cNvPr>
            <p:cNvSpPr/>
            <p:nvPr/>
          </p:nvSpPr>
          <p:spPr>
            <a:xfrm>
              <a:off x="239151" y="5275385"/>
              <a:ext cx="6316394" cy="858129"/>
            </a:xfrm>
            <a:prstGeom prst="rect">
              <a:avLst/>
            </a:prstGeom>
            <a:solidFill>
              <a:srgbClr val="FF0000">
                <a:alpha val="59000"/>
              </a:srgbClr>
            </a:solidFill>
            <a:ln w="57150">
              <a:solidFill>
                <a:srgbClr val="FF0000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A622DEB-D6D7-649D-A875-623B38C93953}"/>
                </a:ext>
              </a:extLst>
            </p:cNvPr>
            <p:cNvSpPr/>
            <p:nvPr/>
          </p:nvSpPr>
          <p:spPr>
            <a:xfrm>
              <a:off x="6820140" y="5154507"/>
              <a:ext cx="6316394" cy="858129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57150">
              <a:solidFill>
                <a:srgbClr val="FF0000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71051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SECTOMILLISECCONVERTED" val="1"/>
  <p:tag name="MMPROD_UIDATA" val="&lt;database version=&quot;8.0&quot;&gt;&lt;object type=&quot;1&quot; unique_id=&quot;10001&quot;&gt;&lt;object type=&quot;8&quot; unique_id=&quot;10013&quot;&gt;&lt;/object&gt;&lt;object type=&quot;2&quot; unique_id=&quot;10014&quot;&gt;&lt;object type=&quot;3&quot; unique_id=&quot;10015&quot;&gt;&lt;property id=&quot;20148&quot; value=&quot;5&quot;/&gt;&lt;property id=&quot;20300&quot; value=&quot;Diapositive 1&quot;/&gt;&lt;property id=&quot;20307&quot; value=&quot;256&quot;/&gt;&lt;/object&gt;&lt;object type=&quot;3&quot; unique_id=&quot;10017&quot;&gt;&lt;property id=&quot;20148&quot; value=&quot;5&quot;/&gt;&lt;property id=&quot;20300&quot; value=&quot;Diapositive 2&quot;/&gt;&lt;property id=&quot;20307&quot; value=&quot;258&quot;/&gt;&lt;/object&gt;&lt;object type=&quot;3&quot; unique_id=&quot;10063&quot;&gt;&lt;property id=&quot;20148&quot; value=&quot;5&quot;/&gt;&lt;property id=&quot;20300&quot; value=&quot;Diapositive 5&quot;/&gt;&lt;property id=&quot;20307&quot; value=&quot;259&quot;/&gt;&lt;/object&gt;&lt;object type=&quot;3&quot; unique_id=&quot;10100&quot;&gt;&lt;property id=&quot;20148&quot; value=&quot;5&quot;/&gt;&lt;property id=&quot;20300&quot; value=&quot;Diapositive 3&quot;/&gt;&lt;property id=&quot;20307&quot; value=&quot;263&quot;/&gt;&lt;/object&gt;&lt;object type=&quot;3&quot; unique_id=&quot;10101&quot;&gt;&lt;property id=&quot;20148&quot; value=&quot;5&quot;/&gt;&lt;property id=&quot;20300&quot; value=&quot;Diapositive 4&quot;/&gt;&lt;property id=&quot;20307&quot; value=&quot;262&quot;/&gt;&lt;/object&gt;&lt;object type=&quot;3&quot; unique_id=&quot;10102&quot;&gt;&lt;property id=&quot;20148&quot; value=&quot;5&quot;/&gt;&lt;property id=&quot;20300&quot; value=&quot;Diapositive 6&quot;/&gt;&lt;property id=&quot;20307&quot; value=&quot;261&quot;/&gt;&lt;/object&gt;&lt;object type=&quot;3&quot; unique_id=&quot;10103&quot;&gt;&lt;property id=&quot;20148&quot; value=&quot;5&quot;/&gt;&lt;property id=&quot;20300&quot; value=&quot;Diapositive 7&quot;/&gt;&lt;property id=&quot;20307&quot; value=&quot;260&quot;/&gt;&lt;/object&gt;&lt;object type=&quot;3&quot; unique_id=&quot;10207&quot;&gt;&lt;property id=&quot;20148&quot; value=&quot;5&quot;/&gt;&lt;property id=&quot;20300&quot; value=&quot;Diapositive 12&quot;/&gt;&lt;property id=&quot;20307&quot; value=&quot;264&quot;/&gt;&lt;/object&gt;&lt;object type=&quot;3&quot; unique_id=&quot;10318&quot;&gt;&lt;property id=&quot;20148&quot; value=&quot;5&quot;/&gt;&lt;property id=&quot;20300&quot; value=&quot;Diapositive 8&quot;/&gt;&lt;property id=&quot;20307&quot; value=&quot;265&quot;/&gt;&lt;/object&gt;&lt;object type=&quot;3&quot; unique_id=&quot;10319&quot;&gt;&lt;property id=&quot;20148&quot; value=&quot;5&quot;/&gt;&lt;property id=&quot;20300&quot; value=&quot;Diapositive 9&quot;/&gt;&lt;property id=&quot;20307&quot; value=&quot;266&quot;/&gt;&lt;/object&gt;&lt;object type=&quot;3&quot; unique_id=&quot;10488&quot;&gt;&lt;property id=&quot;20148&quot; value=&quot;5&quot;/&gt;&lt;property id=&quot;20300&quot; value=&quot;Diapositive 10&quot;/&gt;&lt;property id=&quot;20307&quot; value=&quot;267&quot;/&gt;&lt;/object&gt;&lt;object type=&quot;3&quot; unique_id=&quot;10528&quot;&gt;&lt;property id=&quot;20148&quot; value=&quot;5&quot;/&gt;&lt;property id=&quot;20300&quot; value=&quot;Diapositive 11&quot;/&gt;&lt;property id=&quot;20307&quot; value=&quot;268&quot;/&gt;&lt;/object&gt;&lt;object type=&quot;3&quot; unique_id=&quot;10641&quot;&gt;&lt;property id=&quot;20148&quot; value=&quot;5&quot;/&gt;&lt;property id=&quot;20300&quot; value=&quot;Diapositive 13&quot;/&gt;&lt;property id=&quot;20307&quot; value=&quot;269&quot;/&gt;&lt;/object&gt;&lt;object type=&quot;3&quot; unique_id=&quot;10762&quot;&gt;&lt;property id=&quot;20148&quot; value=&quot;5&quot;/&gt;&lt;property id=&quot;20300&quot; value=&quot;Diapositive 14&quot;/&gt;&lt;property id=&quot;20307&quot; value=&quot;270&quot;/&gt;&lt;/object&gt;&lt;object type=&quot;3&quot; unique_id=&quot;10843&quot;&gt;&lt;property id=&quot;20148&quot; value=&quot;5&quot;/&gt;&lt;property id=&quot;20300&quot; value=&quot;Diapositive 15&quot;/&gt;&lt;property id=&quot;20307&quot; value=&quot;271&quot;/&gt;&lt;/object&gt;&lt;/object&gt;&lt;/object&gt;&lt;/database&gt;"/>
  <p:tag name="ISPRING_RESOURCE_PATHS_HASH_2" val="8272c86c47bc7116a01eaba62c2412888496e19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602</TotalTime>
  <Words>467</Words>
  <Application>Microsoft Office PowerPoint</Application>
  <PresentationFormat>Grand écran</PresentationFormat>
  <Paragraphs>56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Century Gothic</vt:lpstr>
      <vt:lpstr>Gill Sans MT</vt:lpstr>
      <vt:lpstr>Lucida Calligraphy</vt:lpstr>
      <vt:lpstr>Wingdings</vt:lpstr>
      <vt:lpstr>Wingdings 3</vt:lpstr>
      <vt:lpstr>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stephane piglia</dc:creator>
  <cp:lastModifiedBy>stephane piglia</cp:lastModifiedBy>
  <cp:revision>36</cp:revision>
  <dcterms:created xsi:type="dcterms:W3CDTF">2023-01-24T17:10:22Z</dcterms:created>
  <dcterms:modified xsi:type="dcterms:W3CDTF">2024-02-03T08:40:12Z</dcterms:modified>
</cp:coreProperties>
</file>