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4" r:id="rId7"/>
    <p:sldId id="261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F350E5C-D119-4266-B542-EF52014225C9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9E46E0-167D-4CC5-AA83-830A3C34CE2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269ADA4-5A47-418B-AFE1-AC25947B0AE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69E46E0-167D-4CC5-AA83-830A3C34CE2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914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775D9-BECA-4A0A-8AC3-0EE7BE0493D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1775D9-BECA-4A0A-8AC3-0EE7BE0493D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5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401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295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A8C672-700F-4EF7-BE76-36867DDD8A20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62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B4D1BD-64F4-4338-9167-D5382D7B1F86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612293-6189-4913-B5AE-178FA3624D39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309303-1945-44F5-A549-6132078CDE6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779573E-A245-4457-AAD1-4B1438962CC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715D3A5-AA09-4610-A532-9C6D853C2247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257730-B9F1-4135-9DEC-556CD67F65C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79126E-5FFD-44F6-A3C3-1665D21BD0B7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60691F5-5A8D-42CB-AD11-C4B5FA7D8ED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53405F-2A39-4715-AB4A-14CC9FD70EE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962520" y="1964160"/>
            <a:ext cx="7197480" cy="112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A9E472-9A0D-421B-9301-D2E2203F8D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B81F70-6ED0-4AE4-8E1A-47226BFE896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2B0AF8-1962-4981-BD97-9B90D779D67C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0095F4-3233-4061-91AF-C98F5679E64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B3378B-8B13-4AE0-B6C2-6FB75E18DEEC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9B866BC-4458-4EE0-A3E1-C1B97683270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62BE6B-ABE4-4CF9-9629-FBD5176B8536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97E99A-A3A1-4BE6-83EF-EA1429B4B963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F3D360-F4A7-4E96-9422-E1AA809D6CE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571ED3-EC14-4538-B8EB-E1A0C3BFE6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D76744-976C-41B5-B803-24733BC237F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962520" y="1964160"/>
            <a:ext cx="7197480" cy="112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0F9C21-5185-42FF-8AFD-61EE9147A087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A562A9-8C89-4529-9137-F2D514467D4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917623-A370-45FE-B80C-1CFA63728D8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0B0A2CA-273F-442A-96D4-ED2D0D874C6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elestia-R1---OverlayContentH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10131120" cy="145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3600" b="0" strike="noStrike" cap="all" spc="-1">
                <a:solidFill>
                  <a:srgbClr val="FFFFFF"/>
                </a:solidFill>
                <a:latin typeface="Calibri Light"/>
              </a:rPr>
              <a:t>Modifiez le style du titre</a:t>
            </a:r>
            <a:endParaRPr lang="en-US" sz="3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2142000"/>
            <a:ext cx="10131120" cy="364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Modifier les styles du texte du masque</a:t>
            </a:r>
            <a:endParaRPr lang="en-US" sz="1800" b="0" strike="noStrike" spc="-1">
              <a:solidFill>
                <a:srgbClr val="FFFFFF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</a:rPr>
              <a:t>Deuxième niveau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  <a:p>
            <a:pPr marL="1200240" lvl="2" indent="-28584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</a:rPr>
              <a:t>Troisième niveau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  <a:p>
            <a:pPr marL="1542960" lvl="3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Quatrième niveau</a:t>
            </a:r>
            <a:endParaRPr lang="en-US" sz="1200" b="0" strike="noStrike" spc="-1">
              <a:solidFill>
                <a:srgbClr val="FFFFFF"/>
              </a:solidFill>
              <a:latin typeface="Calibri"/>
            </a:endParaRPr>
          </a:p>
          <a:p>
            <a:pPr marL="2000160" lvl="4" indent="-171360">
              <a:lnSpc>
                <a:spcPct val="100000"/>
              </a:lnSpc>
              <a:spcAft>
                <a:spcPts val="1001"/>
              </a:spcAft>
              <a:buClr>
                <a:srgbClr val="FFFFFF"/>
              </a:buClr>
              <a:buFont typeface="Arial"/>
              <a:buChar char="•"/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</a:rPr>
              <a:t>Cinquième niveau</a:t>
            </a:r>
            <a:endParaRPr lang="en-US" sz="12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858960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</a:rPr>
              <a:t>&lt;date/heure&gt;</a:t>
            </a:r>
            <a:endParaRPr lang="fr-FR" sz="1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685800" y="5870520"/>
            <a:ext cx="782712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1026612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E2F03A-2220-4B42-9364-EE5200D3377C}" type="slidenum">
              <a:rPr lang="en-US" sz="1000" b="0" strike="noStrike" spc="-1">
                <a:solidFill>
                  <a:srgbClr val="FFFFFF"/>
                </a:solidFill>
                <a:latin typeface="Calibri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Celestia-R1---OverlayTitleHD.png"/>
          <p:cNvPicPr/>
          <p:nvPr/>
        </p:nvPicPr>
        <p:blipFill>
          <a:blip r:embed="rId15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962520" y="1964160"/>
            <a:ext cx="7197480" cy="2421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fr-FR" sz="4800" b="0" strike="noStrike" cap="all" spc="-1">
                <a:solidFill>
                  <a:srgbClr val="FFFFFF"/>
                </a:solidFill>
                <a:latin typeface="Calibri Light"/>
              </a:rPr>
              <a:t>Modifiez le style du titre</a:t>
            </a:r>
            <a:endParaRPr lang="en-US" sz="4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8932680" y="5870520"/>
            <a:ext cx="159984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</a:rPr>
              <a:t>&lt;date/heure&gt;</a:t>
            </a:r>
            <a:endParaRPr lang="fr-FR" sz="1000" b="0" strike="noStrike" spc="-1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962520" y="5870520"/>
            <a:ext cx="489348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10608840" y="5870520"/>
            <a:ext cx="550800" cy="377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US" sz="1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72F958-0F0C-4DF4-ADF2-611E5580FE89}" type="slidenum">
              <a:rPr lang="en-US" sz="1000" b="0" strike="noStrike" spc="-1">
                <a:solidFill>
                  <a:srgbClr val="FFFFFF"/>
                </a:solidFill>
                <a:latin typeface="Calibri"/>
              </a:rPr>
              <a:t>‹N°›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FFFFFF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3"/>
          <p:cNvSpPr/>
          <p:nvPr/>
        </p:nvSpPr>
        <p:spPr>
          <a:xfrm>
            <a:off x="582840" y="266040"/>
            <a:ext cx="11025720" cy="179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7200" b="1" strike="noStrike" spc="-1">
                <a:solidFill>
                  <a:srgbClr val="DD9D31"/>
                </a:solidFill>
                <a:latin typeface="Calibri"/>
              </a:rPr>
              <a:t>Evolution historique du vélo </a:t>
            </a:r>
            <a:endParaRPr lang="fr-FR" sz="7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(La petite histoire du vélo)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1" name="Image 5"/>
          <p:cNvPicPr/>
          <p:nvPr/>
        </p:nvPicPr>
        <p:blipFill>
          <a:blip r:embed="rId2"/>
          <a:srcRect l="22497" t="14281" r="24127" b="19208"/>
          <a:stretch/>
        </p:blipFill>
        <p:spPr>
          <a:xfrm>
            <a:off x="2842560" y="2081880"/>
            <a:ext cx="6506280" cy="455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FAA0CDFD-2A10-422A-DA33-3D0AD9B9FC38}"/>
              </a:ext>
            </a:extLst>
          </p:cNvPr>
          <p:cNvSpPr/>
          <p:nvPr/>
        </p:nvSpPr>
        <p:spPr>
          <a:xfrm>
            <a:off x="307394" y="2803233"/>
            <a:ext cx="6393600" cy="462385"/>
          </a:xfrm>
          <a:prstGeom prst="wedgeRectCallout">
            <a:avLst>
              <a:gd name="adj1" fmla="val 57096"/>
              <a:gd name="adj2" fmla="val -55147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spc="-1" dirty="0">
                <a:solidFill>
                  <a:schemeClr val="bg1"/>
                </a:solidFill>
                <a:latin typeface="Arial"/>
              </a:rPr>
              <a:t>Plaçons nous dans la peau des inventeurs que nous venons de découvrir. A partir de la ressource mise à votre disposition,  vous devez choisir le matériau le mieux approprié pour concevoir ce vélo. Il faudra justifier votre réponse.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6" name="Bulle narrative : rectangle 6"/>
          <p:cNvSpPr/>
          <p:nvPr/>
        </p:nvSpPr>
        <p:spPr>
          <a:xfrm>
            <a:off x="422307" y="2125509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dirty="0">
                <a:highlight>
                  <a:srgbClr val="FFFF00"/>
                </a:highlight>
              </a:rPr>
              <a:t>Je vais choisir l’aluminium car il pèse 2400 kg/m3, il est assez rigide et </a:t>
            </a:r>
            <a:r>
              <a:rPr lang="fr-FR" sz="2800" dirty="0" err="1">
                <a:highlight>
                  <a:srgbClr val="FFFF00"/>
                </a:highlight>
              </a:rPr>
              <a:t>resistant</a:t>
            </a:r>
            <a:r>
              <a:rPr lang="fr-FR" sz="2800" dirty="0">
                <a:highlight>
                  <a:srgbClr val="FFFF00"/>
                </a:highlight>
              </a:rPr>
              <a:t> aux chocs. Il n’est pas dangereux car il ne conduit pas l’électricité résiste à </a:t>
            </a:r>
            <a:r>
              <a:rPr lang="fr-FR" sz="2800">
                <a:highlight>
                  <a:srgbClr val="FFFF00"/>
                </a:highlight>
              </a:rPr>
              <a:t>la corrosion</a:t>
            </a:r>
            <a:r>
              <a:rPr lang="fr-FR" sz="2800" dirty="0">
                <a:highlight>
                  <a:srgbClr val="FFFF00"/>
                </a:highlight>
              </a:rPr>
              <a:t>.</a:t>
            </a:r>
            <a:endParaRPr lang="fr-FR" sz="3200" b="1" u="sng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2"/>
          <p:cNvSpPr/>
          <p:nvPr/>
        </p:nvSpPr>
        <p:spPr>
          <a:xfrm>
            <a:off x="4070880" y="266040"/>
            <a:ext cx="4046040" cy="118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7200" b="1" strike="noStrike" spc="-1">
                <a:solidFill>
                  <a:srgbClr val="DD9D31"/>
                </a:solidFill>
                <a:latin typeface="Calibri"/>
              </a:rPr>
              <a:t>Sommaire</a:t>
            </a:r>
            <a:endParaRPr lang="fr-FR" sz="7200" b="0" strike="noStrike" spc="-1">
              <a:latin typeface="Arial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160000" y="198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1) La draisienne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160000" y="270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2) La </a:t>
            </a:r>
            <a:r>
              <a:rPr lang="fr-FR" sz="2800" b="0" strike="noStrike" spc="-1" dirty="0" err="1">
                <a:solidFill>
                  <a:schemeClr val="bg1"/>
                </a:solidFill>
                <a:latin typeface="Arial"/>
              </a:rPr>
              <a:t>michaudine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2160000" y="342000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3) Le Grand Bi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2160000" y="4193280"/>
            <a:ext cx="7740000" cy="486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4) La Bicyclette de Lawson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8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0" dur="20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3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8" name="Image 6"/>
          <p:cNvPicPr/>
          <p:nvPr/>
        </p:nvPicPr>
        <p:blipFill>
          <a:blip r:embed="rId3"/>
          <a:srcRect l="61405" t="24719" r="14781" b="45497"/>
          <a:stretch/>
        </p:blipFill>
        <p:spPr>
          <a:xfrm>
            <a:off x="7324440" y="3455741"/>
            <a:ext cx="4357440" cy="3063960"/>
          </a:xfrm>
          <a:prstGeom prst="rect">
            <a:avLst/>
          </a:prstGeom>
          <a:ln w="0">
            <a:noFill/>
          </a:ln>
        </p:spPr>
      </p:pic>
      <p:sp>
        <p:nvSpPr>
          <p:cNvPr id="99" name="Bulle narrative : rectangle 7"/>
          <p:cNvSpPr/>
          <p:nvPr/>
        </p:nvSpPr>
        <p:spPr>
          <a:xfrm>
            <a:off x="510120" y="2180160"/>
            <a:ext cx="5870520" cy="2497680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L’histoire commença le 12 juillet 1817 en Allemagne.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Le Baron Drais </a:t>
            </a:r>
            <a:r>
              <a:rPr lang="fr-FR" sz="28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créé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la « Draisienne".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 </a:t>
            </a:r>
            <a:r>
              <a:rPr lang="fr-FR" sz="2800" b="0" strike="noStrike" spc="-1" dirty="0">
                <a:solidFill>
                  <a:srgbClr val="000000"/>
                </a:solidFill>
                <a:latin typeface="Arial"/>
              </a:rPr>
              <a:t>C'est donc du nom de son </a:t>
            </a:r>
            <a:r>
              <a:rPr lang="fr-FR" sz="2800" spc="-1" dirty="0">
                <a:solidFill>
                  <a:srgbClr val="000000"/>
                </a:solidFill>
                <a:latin typeface="Arial"/>
              </a:rPr>
              <a:t>concepteur</a:t>
            </a:r>
            <a:r>
              <a:rPr lang="fr-FR" sz="2800" b="0" strike="noStrike" spc="-1" dirty="0">
                <a:solidFill>
                  <a:srgbClr val="000000"/>
                </a:solidFill>
                <a:latin typeface="Arial"/>
              </a:rPr>
              <a:t> que provient le nom "draisienne".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100" name="Bulle narrative : rectangle 1"/>
          <p:cNvSpPr/>
          <p:nvPr/>
        </p:nvSpPr>
        <p:spPr>
          <a:xfrm>
            <a:off x="796680" y="5311440"/>
            <a:ext cx="6393600" cy="1351440"/>
          </a:xfrm>
          <a:prstGeom prst="wedgeRectCallout">
            <a:avLst>
              <a:gd name="adj1" fmla="val 57096"/>
              <a:gd name="adj2" fmla="val -55147"/>
            </a:avLst>
          </a:prstGeom>
          <a:solidFill>
            <a:srgbClr val="AC3EC1"/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L’objectif était de se déplacer plus rapidement et d’alléger les moyens de transport.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3287D7F3-7BC4-AE07-4250-F636772453B6}"/>
              </a:ext>
            </a:extLst>
          </p:cNvPr>
          <p:cNvSpPr/>
          <p:nvPr/>
        </p:nvSpPr>
        <p:spPr>
          <a:xfrm>
            <a:off x="6903720" y="1624975"/>
            <a:ext cx="5288280" cy="1830766"/>
          </a:xfrm>
          <a:prstGeom prst="wedgeRectCallout">
            <a:avLst>
              <a:gd name="adj1" fmla="val 6021"/>
              <a:gd name="adj2" fmla="val 63187"/>
            </a:avLst>
          </a:prstGeom>
          <a:solidFill>
            <a:srgbClr val="AC3EC1"/>
          </a:solidFill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Le matériau utilisé dans la conception de l’objet technique était le bois.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Bulle narrative : rectangle 1">
            <a:extLst>
              <a:ext uri="{FF2B5EF4-FFF2-40B4-BE49-F238E27FC236}">
                <a16:creationId xmlns:a16="http://schemas.microsoft.com/office/drawing/2014/main" id="{0BC81484-9ADB-8E21-2A3F-161755F9072F}"/>
              </a:ext>
            </a:extLst>
          </p:cNvPr>
          <p:cNvSpPr/>
          <p:nvPr/>
        </p:nvSpPr>
        <p:spPr>
          <a:xfrm>
            <a:off x="872100" y="4677840"/>
            <a:ext cx="6393600" cy="462385"/>
          </a:xfrm>
          <a:prstGeom prst="wedgeRectCallout">
            <a:avLst>
              <a:gd name="adj1" fmla="val 57096"/>
              <a:gd name="adj2" fmla="val -55147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était le besoin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4" name="Bulle narrative : rectangle 1">
            <a:extLst>
              <a:ext uri="{FF2B5EF4-FFF2-40B4-BE49-F238E27FC236}">
                <a16:creationId xmlns:a16="http://schemas.microsoft.com/office/drawing/2014/main" id="{C7761C6E-8D29-6F9D-A98F-7DDF72E8C3C8}"/>
              </a:ext>
            </a:extLst>
          </p:cNvPr>
          <p:cNvSpPr/>
          <p:nvPr/>
        </p:nvSpPr>
        <p:spPr>
          <a:xfrm>
            <a:off x="7921163" y="978037"/>
            <a:ext cx="3459600" cy="462385"/>
          </a:xfrm>
          <a:prstGeom prst="wedgeRectCallout">
            <a:avLst>
              <a:gd name="adj1" fmla="val 3409"/>
              <a:gd name="adj2" fmla="val 151738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matériau utilisé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Bulle narrative : rectangle 1">
            <a:extLst>
              <a:ext uri="{FF2B5EF4-FFF2-40B4-BE49-F238E27FC236}">
                <a16:creationId xmlns:a16="http://schemas.microsoft.com/office/drawing/2014/main" id="{13D4D444-ECC5-3D86-00ED-984FC7CBD29C}"/>
              </a:ext>
            </a:extLst>
          </p:cNvPr>
          <p:cNvSpPr/>
          <p:nvPr/>
        </p:nvSpPr>
        <p:spPr>
          <a:xfrm>
            <a:off x="248580" y="1315367"/>
            <a:ext cx="6393600" cy="462385"/>
          </a:xfrm>
          <a:prstGeom prst="wedgeRectCallout">
            <a:avLst>
              <a:gd name="adj1" fmla="val 29372"/>
              <a:gd name="adj2" fmla="val 142610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spc="-1" dirty="0">
                <a:solidFill>
                  <a:schemeClr val="bg1"/>
                </a:solidFill>
                <a:latin typeface="Arial"/>
              </a:rPr>
              <a:t>Nom du premier objet et de l’inventeur</a:t>
            </a: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2" name="Image 8"/>
          <p:cNvPicPr/>
          <p:nvPr/>
        </p:nvPicPr>
        <p:blipFill>
          <a:blip r:embed="rId3"/>
          <a:srcRect l="33692" t="27234" r="39995" b="45113"/>
          <a:stretch/>
        </p:blipFill>
        <p:spPr>
          <a:xfrm>
            <a:off x="7027239" y="3231420"/>
            <a:ext cx="4798800" cy="2835720"/>
          </a:xfrm>
          <a:prstGeom prst="rect">
            <a:avLst/>
          </a:prstGeom>
          <a:ln w="0">
            <a:noFill/>
          </a:ln>
        </p:spPr>
      </p:pic>
      <p:sp>
        <p:nvSpPr>
          <p:cNvPr id="103" name="Bulle narrative : rectangle 7"/>
          <p:cNvSpPr/>
          <p:nvPr/>
        </p:nvSpPr>
        <p:spPr>
          <a:xfrm>
            <a:off x="488880" y="2954941"/>
            <a:ext cx="6131188" cy="2835720"/>
          </a:xfrm>
          <a:prstGeom prst="wedgeRectCallout">
            <a:avLst>
              <a:gd name="adj1" fmla="val 59668"/>
              <a:gd name="adj2" fmla="val -14460"/>
            </a:avLst>
          </a:prstGeom>
          <a:solidFill>
            <a:srgbClr val="FFC000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On s'asseyait à califourchon et l'on avançait en donnant des impulsions avec </a:t>
            </a:r>
            <a:br>
              <a:rPr sz="3600" dirty="0"/>
            </a:b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les pieds.</a:t>
            </a:r>
            <a:r>
              <a:rPr lang="fr-FR" sz="36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D65AD3A7-AEE0-4E15-8EEA-63ABE638C994}"/>
              </a:ext>
            </a:extLst>
          </p:cNvPr>
          <p:cNvSpPr/>
          <p:nvPr/>
        </p:nvSpPr>
        <p:spPr>
          <a:xfrm>
            <a:off x="488880" y="1067339"/>
            <a:ext cx="7661880" cy="462385"/>
          </a:xfrm>
          <a:prstGeom prst="wedgeRectCallout">
            <a:avLst>
              <a:gd name="adj1" fmla="val 70298"/>
              <a:gd name="adj2" fmla="val 325156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 est son principe de fonctionnement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F831CB85-FDBD-12D1-008B-5A1565E45504}"/>
              </a:ext>
            </a:extLst>
          </p:cNvPr>
          <p:cNvSpPr/>
          <p:nvPr/>
        </p:nvSpPr>
        <p:spPr>
          <a:xfrm>
            <a:off x="4618495" y="1529724"/>
            <a:ext cx="6700027" cy="1234320"/>
          </a:xfrm>
          <a:prstGeom prst="wedgeRoundRectCallout">
            <a:avLst>
              <a:gd name="adj1" fmla="val -44173"/>
              <a:gd name="adj2" fmla="val 8510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Information à ne pas noter sur la feuille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5"/>
          <p:cNvSpPr/>
          <p:nvPr/>
        </p:nvSpPr>
        <p:spPr>
          <a:xfrm>
            <a:off x="4041000" y="266040"/>
            <a:ext cx="410976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draisienne 1817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98" name="Image 6"/>
          <p:cNvPicPr/>
          <p:nvPr/>
        </p:nvPicPr>
        <p:blipFill>
          <a:blip r:embed="rId3"/>
          <a:srcRect l="61405" t="24719" r="14781" b="45497"/>
          <a:stretch/>
        </p:blipFill>
        <p:spPr>
          <a:xfrm>
            <a:off x="7572120" y="1385668"/>
            <a:ext cx="4109760" cy="3017519"/>
          </a:xfrm>
          <a:prstGeom prst="rect">
            <a:avLst/>
          </a:prstGeom>
          <a:ln w="0">
            <a:noFill/>
          </a:ln>
        </p:spPr>
      </p:pic>
      <p:sp>
        <p:nvSpPr>
          <p:cNvPr id="99" name="Bulle narrative : rectangle 7"/>
          <p:cNvSpPr/>
          <p:nvPr/>
        </p:nvSpPr>
        <p:spPr>
          <a:xfrm>
            <a:off x="510120" y="870840"/>
            <a:ext cx="5870520" cy="2755763"/>
          </a:xfrm>
          <a:prstGeom prst="wedgeRectCallout">
            <a:avLst>
              <a:gd name="adj1" fmla="val 68402"/>
              <a:gd name="adj2" fmla="val 16457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3600" b="1" strike="noStrike" spc="-1" dirty="0">
                <a:solidFill>
                  <a:srgbClr val="000000"/>
                </a:solidFill>
                <a:latin typeface="Calibri"/>
              </a:rPr>
              <a:t>Etant donnée que </a:t>
            </a:r>
            <a:r>
              <a:rPr lang="fr-FR" sz="36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le Baron Drais à créé entièrement cet objet technique, on dit qu’il a </a:t>
            </a:r>
            <a:r>
              <a:rPr lang="fr-FR" sz="36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réalisé :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3" name="Cadre 2">
            <a:extLst>
              <a:ext uri="{FF2B5EF4-FFF2-40B4-BE49-F238E27FC236}">
                <a16:creationId xmlns:a16="http://schemas.microsoft.com/office/drawing/2014/main" id="{F3F1366D-214B-6149-2456-ACC793828DC8}"/>
              </a:ext>
            </a:extLst>
          </p:cNvPr>
          <p:cNvSpPr/>
          <p:nvPr/>
        </p:nvSpPr>
        <p:spPr>
          <a:xfrm>
            <a:off x="1055077" y="3826412"/>
            <a:ext cx="5739618" cy="16599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Une invention</a:t>
            </a:r>
          </a:p>
        </p:txBody>
      </p:sp>
    </p:spTree>
    <p:extLst>
      <p:ext uri="{BB962C8B-B14F-4D97-AF65-F5344CB8AC3E}">
        <p14:creationId xmlns:p14="http://schemas.microsoft.com/office/powerpoint/2010/main" val="14104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8" name="Image 2"/>
          <p:cNvPicPr/>
          <p:nvPr/>
        </p:nvPicPr>
        <p:blipFill>
          <a:blip r:embed="rId3"/>
          <a:stretch/>
        </p:blipFill>
        <p:spPr>
          <a:xfrm>
            <a:off x="6882480" y="2120400"/>
            <a:ext cx="4945680" cy="4120920"/>
          </a:xfrm>
          <a:prstGeom prst="rect">
            <a:avLst/>
          </a:prstGeom>
          <a:ln w="0">
            <a:noFill/>
          </a:ln>
        </p:spPr>
      </p:pic>
      <p:sp>
        <p:nvSpPr>
          <p:cNvPr id="109" name="Bulle narrative : rectangle 6"/>
          <p:cNvSpPr/>
          <p:nvPr/>
        </p:nvSpPr>
        <p:spPr>
          <a:xfrm>
            <a:off x="363840" y="1888656"/>
            <a:ext cx="5870520" cy="3080687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 France les frères Michaud eurent l’idée d’utiliser la manivelle  sur le moyeu de la roue avant pour faire avancer le vélo. A partir d’une certaine vitesse la cadence de pédalage devenait  très  rapide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Bulle narrative : rectangle 1">
            <a:extLst>
              <a:ext uri="{FF2B5EF4-FFF2-40B4-BE49-F238E27FC236}">
                <a16:creationId xmlns:a16="http://schemas.microsoft.com/office/drawing/2014/main" id="{D8187DAD-5E95-4CDA-8C60-A2BA60669320}"/>
              </a:ext>
            </a:extLst>
          </p:cNvPr>
          <p:cNvSpPr/>
          <p:nvPr/>
        </p:nvSpPr>
        <p:spPr>
          <a:xfrm>
            <a:off x="488880" y="1067339"/>
            <a:ext cx="6393600" cy="462385"/>
          </a:xfrm>
          <a:prstGeom prst="wedgeRectCallout">
            <a:avLst>
              <a:gd name="adj1" fmla="val 70298"/>
              <a:gd name="adj2" fmla="val 325156"/>
            </a:avLst>
          </a:prstGeom>
          <a:noFill/>
          <a:ln cap="rnd">
            <a:solidFill>
              <a:srgbClr val="4B1B54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2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chemeClr val="bg1"/>
                </a:solidFill>
                <a:latin typeface="Arial"/>
              </a:rPr>
              <a:t>Quels sont les améliorations apportées à la draisienne ?</a:t>
            </a: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Bulle narrative : rectangle 7">
            <a:extLst>
              <a:ext uri="{FF2B5EF4-FFF2-40B4-BE49-F238E27FC236}">
                <a16:creationId xmlns:a16="http://schemas.microsoft.com/office/drawing/2014/main" id="{E548D695-36AF-59FD-C25A-6F1A666A86FF}"/>
              </a:ext>
            </a:extLst>
          </p:cNvPr>
          <p:cNvSpPr/>
          <p:nvPr/>
        </p:nvSpPr>
        <p:spPr>
          <a:xfrm>
            <a:off x="687900" y="5134708"/>
            <a:ext cx="5870520" cy="1561513"/>
          </a:xfrm>
          <a:prstGeom prst="wedgeRectCallout">
            <a:avLst>
              <a:gd name="adj1" fmla="val 68402"/>
              <a:gd name="adj2" fmla="val 16457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80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Ils ont aussi changé de matériau en utilisant la fonte </a:t>
            </a:r>
            <a:r>
              <a:rPr lang="fr-FR" sz="2800" strike="noStrike" spc="-1" dirty="0">
                <a:solidFill>
                  <a:srgbClr val="000000"/>
                </a:solidFill>
                <a:latin typeface="Calibri"/>
              </a:rPr>
              <a:t>beaucoup plus résistante au chocs que le bois mais par contre bien plus lourd</a:t>
            </a:r>
            <a:endParaRPr lang="fr-FR" sz="28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5" name="Picture 2" descr="Histoire image"/>
          <p:cNvPicPr/>
          <p:nvPr/>
        </p:nvPicPr>
        <p:blipFill>
          <a:blip r:embed="rId3"/>
          <a:stretch/>
        </p:blipFill>
        <p:spPr>
          <a:xfrm>
            <a:off x="6349403" y="1328040"/>
            <a:ext cx="5513400" cy="2220120"/>
          </a:xfrm>
          <a:prstGeom prst="rect">
            <a:avLst/>
          </a:prstGeom>
          <a:ln w="0">
            <a:noFill/>
          </a:ln>
        </p:spPr>
      </p:pic>
      <p:sp>
        <p:nvSpPr>
          <p:cNvPr id="106" name="Bulle narrative : rectangle 6"/>
          <p:cNvSpPr/>
          <p:nvPr/>
        </p:nvSpPr>
        <p:spPr>
          <a:xfrm>
            <a:off x="225360" y="1328040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FFC000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La manivelle utilisée par les frères Michaud </a:t>
            </a:r>
            <a:r>
              <a:rPr lang="fr-FR" sz="3200" b="1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 été inventée </a:t>
            </a: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par 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Jules </a:t>
            </a:r>
            <a:r>
              <a:rPr lang="fr-FR" sz="3200" b="0" strike="noStrike" spc="-1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Sourisseau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, en 1853</a:t>
            </a:r>
            <a:r>
              <a:rPr lang="fr-FR" sz="32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endParaRPr lang="fr-FR" sz="3200" b="1" u="sng" strike="noStrike" spc="-1" dirty="0">
              <a:latin typeface="Arial"/>
            </a:endParaRPr>
          </a:p>
        </p:txBody>
      </p: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64D95E02-066B-2D00-BCD1-FE6530C04FFE}"/>
              </a:ext>
            </a:extLst>
          </p:cNvPr>
          <p:cNvSpPr/>
          <p:nvPr/>
        </p:nvSpPr>
        <p:spPr>
          <a:xfrm>
            <a:off x="3564610" y="4295640"/>
            <a:ext cx="6700027" cy="1234320"/>
          </a:xfrm>
          <a:prstGeom prst="wedgeRoundRectCallout">
            <a:avLst>
              <a:gd name="adj1" fmla="val -37233"/>
              <a:gd name="adj2" fmla="val -11956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Information à ne pas noter sur la feuille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5"/>
          <p:cNvSpPr/>
          <p:nvPr/>
        </p:nvSpPr>
        <p:spPr>
          <a:xfrm>
            <a:off x="3890880" y="266040"/>
            <a:ext cx="441000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>
                <a:solidFill>
                  <a:srgbClr val="DD9D31"/>
                </a:solidFill>
                <a:latin typeface="Calibri"/>
              </a:rPr>
              <a:t>La Michaudine 1861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08" name="Image 2"/>
          <p:cNvPicPr/>
          <p:nvPr/>
        </p:nvPicPr>
        <p:blipFill>
          <a:blip r:embed="rId3"/>
          <a:stretch/>
        </p:blipFill>
        <p:spPr>
          <a:xfrm>
            <a:off x="6882480" y="2120400"/>
            <a:ext cx="4945680" cy="4120920"/>
          </a:xfrm>
          <a:prstGeom prst="rect">
            <a:avLst/>
          </a:prstGeom>
          <a:ln w="0">
            <a:noFill/>
          </a:ln>
        </p:spPr>
      </p:pic>
      <p:sp>
        <p:nvSpPr>
          <p:cNvPr id="109" name="Bulle narrative : rectangle 6"/>
          <p:cNvSpPr/>
          <p:nvPr/>
        </p:nvSpPr>
        <p:spPr>
          <a:xfrm>
            <a:off x="225360" y="974160"/>
            <a:ext cx="5870520" cy="2936658"/>
          </a:xfrm>
          <a:prstGeom prst="wedgeRectCallout">
            <a:avLst>
              <a:gd name="adj1" fmla="val 62651"/>
              <a:gd name="adj2" fmla="val 19036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Est-ce qu’on peut dire que les frère Michaud ont réalisé </a:t>
            </a:r>
            <a:r>
              <a:rPr lang="fr-FR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une invention </a:t>
            </a:r>
            <a:r>
              <a:rPr lang="fr-FR" sz="28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 ajoutant à la draisienne des manivelles ?Sachant que ces manivelles ont été inventées 8 ans plus tôt par une autre personne? </a:t>
            </a:r>
            <a:endParaRPr lang="fr-FR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" name="Cadre 1">
            <a:extLst>
              <a:ext uri="{FF2B5EF4-FFF2-40B4-BE49-F238E27FC236}">
                <a16:creationId xmlns:a16="http://schemas.microsoft.com/office/drawing/2014/main" id="{5CEED458-DB85-890B-3DA6-235556548DBB}"/>
              </a:ext>
            </a:extLst>
          </p:cNvPr>
          <p:cNvSpPr/>
          <p:nvPr/>
        </p:nvSpPr>
        <p:spPr>
          <a:xfrm>
            <a:off x="225360" y="4113553"/>
            <a:ext cx="6569335" cy="241490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Les frères Michaud ont effectué </a:t>
            </a:r>
            <a:r>
              <a:rPr lang="fr-FR" sz="3200" b="1" dirty="0">
                <a:solidFill>
                  <a:schemeClr val="bg1"/>
                </a:solidFill>
              </a:rPr>
              <a:t>une innovation</a:t>
            </a:r>
          </a:p>
        </p:txBody>
      </p:sp>
    </p:spTree>
    <p:extLst>
      <p:ext uri="{BB962C8B-B14F-4D97-AF65-F5344CB8AC3E}">
        <p14:creationId xmlns:p14="http://schemas.microsoft.com/office/powerpoint/2010/main" val="37622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/>
          <p:cNvSpPr/>
          <p:nvPr/>
        </p:nvSpPr>
        <p:spPr>
          <a:xfrm>
            <a:off x="4125950" y="266040"/>
            <a:ext cx="3939861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DD9D31"/>
                </a:solidFill>
                <a:latin typeface="Calibri"/>
              </a:rPr>
              <a:t>Le vélo électrique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106" name="Bulle narrative : rectangle 6"/>
          <p:cNvSpPr/>
          <p:nvPr/>
        </p:nvSpPr>
        <p:spPr>
          <a:xfrm>
            <a:off x="225360" y="1328040"/>
            <a:ext cx="5870520" cy="2220120"/>
          </a:xfrm>
          <a:prstGeom prst="wedgeRectCallout">
            <a:avLst>
              <a:gd name="adj1" fmla="val 61932"/>
              <a:gd name="adj2" fmla="val 13405"/>
            </a:avLst>
          </a:prstGeom>
          <a:solidFill>
            <a:srgbClr val="AC3EC1"/>
          </a:solidFill>
          <a:ln cap="rnd">
            <a:solidFill>
              <a:srgbClr val="7F2D8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dirty="0">
                <a:highlight>
                  <a:srgbClr val="FFFF00"/>
                </a:highlight>
              </a:rPr>
              <a:t>L’insertion d’une batterie et d’un moteur pour faire fonctionner le vélo à l’électricité et non qu’à la force musculaire est une innovation ou une invention ?</a:t>
            </a:r>
            <a:r>
              <a:rPr lang="fr-FR" sz="2800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.</a:t>
            </a:r>
            <a:r>
              <a:rPr lang="fr-FR" sz="3200" b="0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 </a:t>
            </a:r>
            <a:endParaRPr lang="fr-FR" sz="3200" b="1" u="sng" strike="noStrike" spc="-1" dirty="0">
              <a:latin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76C5F7-D7D9-5B9F-FCFC-42ECF277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23" y="1328040"/>
            <a:ext cx="5128483" cy="3412772"/>
          </a:xfrm>
          <a:prstGeom prst="rect">
            <a:avLst/>
          </a:prstGeom>
        </p:spPr>
      </p:pic>
      <p:sp>
        <p:nvSpPr>
          <p:cNvPr id="4" name="Cadre 3">
            <a:extLst>
              <a:ext uri="{FF2B5EF4-FFF2-40B4-BE49-F238E27FC236}">
                <a16:creationId xmlns:a16="http://schemas.microsoft.com/office/drawing/2014/main" id="{F6873A04-AFBF-2A02-D4E6-FAD59F9EEC2D}"/>
              </a:ext>
            </a:extLst>
          </p:cNvPr>
          <p:cNvSpPr/>
          <p:nvPr/>
        </p:nvSpPr>
        <p:spPr>
          <a:xfrm>
            <a:off x="1055077" y="3826412"/>
            <a:ext cx="5739618" cy="1659988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C’est une innovation</a:t>
            </a:r>
          </a:p>
        </p:txBody>
      </p:sp>
    </p:spTree>
    <p:extLst>
      <p:ext uri="{BB962C8B-B14F-4D97-AF65-F5344CB8AC3E}">
        <p14:creationId xmlns:p14="http://schemas.microsoft.com/office/powerpoint/2010/main" val="29581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25e3791f411b2c0d410f3429b56e8f38a0f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650</TotalTime>
  <Words>436</Words>
  <Application>Microsoft Office PowerPoint</Application>
  <PresentationFormat>Grand écran</PresentationFormat>
  <Paragraphs>56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moi même</dc:creator>
  <dc:description/>
  <cp:lastModifiedBy>stephane piglia</cp:lastModifiedBy>
  <cp:revision>49</cp:revision>
  <dcterms:created xsi:type="dcterms:W3CDTF">2017-03-13T10:54:30Z</dcterms:created>
  <dcterms:modified xsi:type="dcterms:W3CDTF">2024-09-23T11:50:41Z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Grand écran</vt:lpwstr>
  </property>
  <property fmtid="{D5CDD505-2E9C-101B-9397-08002B2CF9AE}" pid="4" name="Slides">
    <vt:i4>7</vt:i4>
  </property>
</Properties>
</file>