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70" r:id="rId4"/>
    <p:sldId id="268" r:id="rId5"/>
    <p:sldId id="273" r:id="rId6"/>
    <p:sldId id="274" r:id="rId7"/>
    <p:sldId id="272" r:id="rId8"/>
    <p:sldId id="271" r:id="rId9"/>
    <p:sldId id="275" r:id="rId10"/>
  </p:sldIdLst>
  <p:sldSz cx="10080625" cy="5670550"/>
  <p:notesSz cx="7559675" cy="10691813"/>
  <p:custDataLst>
    <p:tags r:id="rId1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E0BCC-8A97-41DB-B57B-38DBED9385EC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8AA70-93B5-4678-BF9A-47AA979965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42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flickr.com/photos/clermont-ferrand/4681839410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28000"/>
            <a:lum/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8F465204-3DA6-4792-81D1-4832AB59C7CD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fr/signature-contrat-poign%C3%A9e-de-main-3113182/" TargetMode="External"/><Relationship Id="rId3" Type="http://schemas.openxmlformats.org/officeDocument/2006/relationships/hyperlink" Target="http://www.flickr.com/photos/clermont-ferrand/4681839410/" TargetMode="External"/><Relationship Id="rId7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stileex.xyz/modele-contrat-vente/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aboragora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aboragora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D24C524-F52E-4BB8-832C-B3C4FD6EB719}"/>
              </a:ext>
            </a:extLst>
          </p:cNvPr>
          <p:cNvSpPr txBox="1"/>
          <p:nvPr/>
        </p:nvSpPr>
        <p:spPr>
          <a:xfrm>
            <a:off x="1957139" y="840194"/>
            <a:ext cx="6166338" cy="369332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1 ) Quelle est la fonction d’un cahier des charges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036DA33-F052-4A8F-B21B-88DB7D1BA4EB}"/>
              </a:ext>
            </a:extLst>
          </p:cNvPr>
          <p:cNvSpPr txBox="1"/>
          <p:nvPr/>
        </p:nvSpPr>
        <p:spPr>
          <a:xfrm>
            <a:off x="140677" y="1306804"/>
            <a:ext cx="9683261" cy="29546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FR" sz="2400" dirty="0"/>
              <a:t>Un </a:t>
            </a:r>
            <a:r>
              <a:rPr lang="fr-FR" sz="2400" b="1" dirty="0"/>
              <a:t>cahier des charges fonctionnel</a:t>
            </a:r>
            <a:r>
              <a:rPr lang="fr-FR" sz="2400" dirty="0"/>
              <a:t> (CDCF) est un document qui permet de fixer les règles pour qu'un projet soit mené à bien, sans surprise, et de déterminer les devoirs et les droits de chaque participant.</a:t>
            </a:r>
          </a:p>
          <a:p>
            <a:r>
              <a:rPr lang="fr-FR" sz="2400" dirty="0"/>
              <a:t>Ce document est très important et doit être respecté lors de la réalisation d'un projet.</a:t>
            </a:r>
          </a:p>
          <a:p>
            <a:r>
              <a:rPr lang="fr-FR" sz="2400" dirty="0"/>
              <a:t>Il fait office de contrat.</a:t>
            </a:r>
          </a:p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575964-286D-498A-9AE8-64164E93048F}"/>
              </a:ext>
            </a:extLst>
          </p:cNvPr>
          <p:cNvSpPr/>
          <p:nvPr/>
        </p:nvSpPr>
        <p:spPr>
          <a:xfrm>
            <a:off x="-38164" y="80738"/>
            <a:ext cx="101569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</a:t>
            </a:r>
            <a:r>
              <a:rPr lang="fr-FR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cahier des charges fonctionnel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850B27E-86E6-4A64-B5EB-17FCC58C9240}"/>
              </a:ext>
            </a:extLst>
          </p:cNvPr>
          <p:cNvGrpSpPr/>
          <p:nvPr/>
        </p:nvGrpSpPr>
        <p:grpSpPr>
          <a:xfrm>
            <a:off x="2239107" y="3934036"/>
            <a:ext cx="6151012" cy="1444983"/>
            <a:chOff x="932074" y="3465914"/>
            <a:chExt cx="7493215" cy="220463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6995E6B-6254-49C4-B85B-2213BE382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932074" y="3501307"/>
              <a:ext cx="1498233" cy="1498233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991721B-D3F1-4808-A512-DA2C63FE01D8}"/>
                </a:ext>
              </a:extLst>
            </p:cNvPr>
            <p:cNvSpPr txBox="1"/>
            <p:nvPr/>
          </p:nvSpPr>
          <p:spPr>
            <a:xfrm>
              <a:off x="937847" y="5162719"/>
              <a:ext cx="14982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>
                  <a:hlinkClick r:id="rId5" tooltip="https://stileex.xyz/modele-contrat-vente/"/>
                </a:rPr>
                <a:t>Cette photo</a:t>
              </a:r>
              <a:r>
                <a:rPr lang="fr-FR" sz="900"/>
                <a:t> par Auteur inconnu est soumise à la licence </a:t>
              </a:r>
              <a:r>
                <a:rPr lang="fr-FR" sz="900">
                  <a:hlinkClick r:id="rId6" tooltip="https://creativecommons.org/licenses/by/3.0/"/>
                </a:rPr>
                <a:t>CC BY</a:t>
              </a:r>
              <a:endParaRPr lang="fr-FR" sz="900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C01C117-98F8-4AF1-AA5C-481D26285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499209" y="3465914"/>
              <a:ext cx="2926080" cy="195072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0E1A2D3C-8AF0-4364-9B55-75569312C999}"/>
              </a:ext>
            </a:extLst>
          </p:cNvPr>
          <p:cNvSpPr txBox="1"/>
          <p:nvPr/>
        </p:nvSpPr>
        <p:spPr>
          <a:xfrm>
            <a:off x="911909" y="798945"/>
            <a:ext cx="6166338" cy="369332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2 ) qui est concerné par ce contrat ?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14C943-282E-4FB3-938A-9AA65F0C2D4F}"/>
              </a:ext>
            </a:extLst>
          </p:cNvPr>
          <p:cNvSpPr/>
          <p:nvPr/>
        </p:nvSpPr>
        <p:spPr>
          <a:xfrm>
            <a:off x="-38164" y="80738"/>
            <a:ext cx="101569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</a:t>
            </a:r>
            <a:r>
              <a:rPr lang="fr-FR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cahier des charges fonctionnel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67487D-4E3B-4BAF-9F87-4C3BB8647D3C}"/>
              </a:ext>
            </a:extLst>
          </p:cNvPr>
          <p:cNvSpPr txBox="1"/>
          <p:nvPr/>
        </p:nvSpPr>
        <p:spPr>
          <a:xfrm>
            <a:off x="2938043" y="1138277"/>
            <a:ext cx="509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Dans un projet, deux personnes sont concernées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381491-7572-44D9-B02D-580799CF3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98503" y="3329759"/>
            <a:ext cx="3083617" cy="185017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D77860D-AB0C-4884-B10F-E832BF1B835B}"/>
              </a:ext>
            </a:extLst>
          </p:cNvPr>
          <p:cNvSpPr txBox="1"/>
          <p:nvPr/>
        </p:nvSpPr>
        <p:spPr>
          <a:xfrm>
            <a:off x="3498503" y="5365041"/>
            <a:ext cx="308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://laboragora.com/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4" tooltip="https://creativecommons.org/licenses/by-nc-nd/3.0/"/>
              </a:rPr>
              <a:t>CC BY-NC-ND</a:t>
            </a:r>
            <a:endParaRPr lang="fr-FR" sz="900"/>
          </a:p>
        </p:txBody>
      </p:sp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5F4B1A2A-80DA-426B-86C5-9F1E50F66CD2}"/>
              </a:ext>
            </a:extLst>
          </p:cNvPr>
          <p:cNvSpPr/>
          <p:nvPr/>
        </p:nvSpPr>
        <p:spPr>
          <a:xfrm>
            <a:off x="0" y="1900703"/>
            <a:ext cx="5251939" cy="1760650"/>
          </a:xfrm>
          <a:prstGeom prst="wedgeRoundRectCallout">
            <a:avLst>
              <a:gd name="adj1" fmla="val 27350"/>
              <a:gd name="adj2" fmla="val 626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highlight>
                  <a:srgbClr val="FFFF00"/>
                </a:highlight>
              </a:rPr>
              <a:t>Le client </a:t>
            </a:r>
            <a:r>
              <a:rPr lang="fr-FR" sz="2400" dirty="0">
                <a:solidFill>
                  <a:schemeClr val="tx1"/>
                </a:solidFill>
              </a:rPr>
              <a:t>que l’on appelle aussi </a:t>
            </a:r>
            <a:r>
              <a:rPr lang="fr-FR" sz="2400" dirty="0">
                <a:solidFill>
                  <a:schemeClr val="tx1"/>
                </a:solidFill>
                <a:highlight>
                  <a:srgbClr val="FFFF00"/>
                </a:highlight>
              </a:rPr>
              <a:t>demandeur</a:t>
            </a:r>
            <a:r>
              <a:rPr lang="fr-FR" sz="2400" dirty="0">
                <a:solidFill>
                  <a:schemeClr val="tx1"/>
                </a:solidFill>
              </a:rPr>
              <a:t> ou </a:t>
            </a:r>
            <a:r>
              <a:rPr lang="fr-FR" sz="2400" dirty="0">
                <a:solidFill>
                  <a:schemeClr val="tx1"/>
                </a:solidFill>
                <a:highlight>
                  <a:srgbClr val="FFFF00"/>
                </a:highlight>
              </a:rPr>
              <a:t>maître d’ouvrage </a:t>
            </a:r>
            <a:r>
              <a:rPr lang="fr-FR" sz="2400" dirty="0">
                <a:solidFill>
                  <a:schemeClr val="tx1"/>
                </a:solidFill>
              </a:rPr>
              <a:t>souhaite un objet technique qui permettra de répondre à ses besoins</a:t>
            </a:r>
          </a:p>
        </p:txBody>
      </p:sp>
      <p:sp>
        <p:nvSpPr>
          <p:cNvPr id="12" name="Bulle narrative : rectangle à coins arrondis 11">
            <a:extLst>
              <a:ext uri="{FF2B5EF4-FFF2-40B4-BE49-F238E27FC236}">
                <a16:creationId xmlns:a16="http://schemas.microsoft.com/office/drawing/2014/main" id="{F63E98F8-1B9A-42D9-8433-9F04D0F444A6}"/>
              </a:ext>
            </a:extLst>
          </p:cNvPr>
          <p:cNvSpPr/>
          <p:nvPr/>
        </p:nvSpPr>
        <p:spPr>
          <a:xfrm>
            <a:off x="5452859" y="2340791"/>
            <a:ext cx="4665925" cy="2213917"/>
          </a:xfrm>
          <a:prstGeom prst="wedgeRoundRectCallout">
            <a:avLst>
              <a:gd name="adj1" fmla="val -47214"/>
              <a:gd name="adj2" fmla="val 603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highlight>
                  <a:srgbClr val="FFFF00"/>
                </a:highlight>
              </a:rPr>
              <a:t>Le concepteur </a:t>
            </a:r>
            <a:r>
              <a:rPr lang="fr-FR" sz="2400" dirty="0">
                <a:solidFill>
                  <a:schemeClr val="tx1"/>
                </a:solidFill>
              </a:rPr>
              <a:t>que l’on appelle aussi  </a:t>
            </a:r>
            <a:r>
              <a:rPr lang="fr-FR" sz="2400" dirty="0">
                <a:solidFill>
                  <a:schemeClr val="tx1"/>
                </a:solidFill>
                <a:highlight>
                  <a:srgbClr val="FFFF00"/>
                </a:highlight>
              </a:rPr>
              <a:t>maître d’œuvre  </a:t>
            </a:r>
            <a:r>
              <a:rPr lang="fr-FR" sz="2400" dirty="0">
                <a:solidFill>
                  <a:schemeClr val="tx1"/>
                </a:solidFill>
              </a:rPr>
              <a:t>a pour fonction de concevoir cet objet technique</a:t>
            </a:r>
          </a:p>
        </p:txBody>
      </p:sp>
    </p:spTree>
    <p:extLst>
      <p:ext uri="{BB962C8B-B14F-4D97-AF65-F5344CB8AC3E}">
        <p14:creationId xmlns:p14="http://schemas.microsoft.com/office/powerpoint/2010/main" val="4056539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F14C943-282E-4FB3-938A-9AA65F0C2D4F}"/>
              </a:ext>
            </a:extLst>
          </p:cNvPr>
          <p:cNvSpPr/>
          <p:nvPr/>
        </p:nvSpPr>
        <p:spPr>
          <a:xfrm>
            <a:off x="-38164" y="80738"/>
            <a:ext cx="101569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</a:t>
            </a:r>
            <a:r>
              <a:rPr lang="fr-FR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cahier des charges fonctionnel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381491-7572-44D9-B02D-580799CF3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67690" y="911735"/>
            <a:ext cx="7113659" cy="42681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 prst="relaxedInset"/>
          </a:sp3d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D77860D-AB0C-4884-B10F-E832BF1B835B}"/>
              </a:ext>
            </a:extLst>
          </p:cNvPr>
          <p:cNvSpPr txBox="1"/>
          <p:nvPr/>
        </p:nvSpPr>
        <p:spPr>
          <a:xfrm>
            <a:off x="3498503" y="5365041"/>
            <a:ext cx="308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://laboragora.com/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4" tooltip="https://creativecommons.org/licenses/by-nc-nd/3.0/"/>
              </a:rPr>
              <a:t>CC BY-NC-ND</a:t>
            </a:r>
            <a:endParaRPr lang="fr-FR" sz="900"/>
          </a:p>
        </p:txBody>
      </p:sp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E914122E-9655-4CDE-BFBC-F692CA3D8913}"/>
              </a:ext>
            </a:extLst>
          </p:cNvPr>
          <p:cNvSpPr/>
          <p:nvPr/>
        </p:nvSpPr>
        <p:spPr>
          <a:xfrm>
            <a:off x="515815" y="726624"/>
            <a:ext cx="2982688" cy="1066800"/>
          </a:xfrm>
          <a:prstGeom prst="wedgeRoundRectCallout">
            <a:avLst>
              <a:gd name="adj1" fmla="val 50307"/>
              <a:gd name="adj2" fmla="val 115247"/>
              <a:gd name="adj3" fmla="val 16667"/>
            </a:avLst>
          </a:prstGeom>
          <a:ln>
            <a:solidFill>
              <a:schemeClr val="tx1"/>
            </a:solidFill>
          </a:ln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Le client explique, de façon précise son besoin, et impose des contraintes au concepteur.</a:t>
            </a:r>
          </a:p>
        </p:txBody>
      </p:sp>
      <p:sp>
        <p:nvSpPr>
          <p:cNvPr id="13" name="Bulle narrative : rectangle à coins arrondis 12">
            <a:extLst>
              <a:ext uri="{FF2B5EF4-FFF2-40B4-BE49-F238E27FC236}">
                <a16:creationId xmlns:a16="http://schemas.microsoft.com/office/drawing/2014/main" id="{ACBED5C5-E8EA-432D-A221-8D00639C9E4C}"/>
              </a:ext>
            </a:extLst>
          </p:cNvPr>
          <p:cNvSpPr/>
          <p:nvPr/>
        </p:nvSpPr>
        <p:spPr>
          <a:xfrm>
            <a:off x="6775937" y="950262"/>
            <a:ext cx="3304687" cy="4229668"/>
          </a:xfrm>
          <a:prstGeom prst="wedgeRoundRectCallout">
            <a:avLst>
              <a:gd name="adj1" fmla="val -59171"/>
              <a:gd name="adj2" fmla="val -13376"/>
              <a:gd name="adj3" fmla="val 16667"/>
            </a:avLst>
          </a:prstGeom>
          <a:ln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Le concepteur essaie de comprendre ce que veut le client. Il va l’écouter et en utilisant des outils ( bête à cornes, pieuvre, diagramme des exigences), il va identifier la fonction principale  de l’objet à concevoir et les contraintes qu’il va devoir respecter pour que le client soit satisfait.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F839312-E49D-4CE6-9A31-59A93AA8C839}"/>
              </a:ext>
            </a:extLst>
          </p:cNvPr>
          <p:cNvGrpSpPr/>
          <p:nvPr/>
        </p:nvGrpSpPr>
        <p:grpSpPr>
          <a:xfrm>
            <a:off x="2134934" y="2694173"/>
            <a:ext cx="3987692" cy="2367755"/>
            <a:chOff x="2134934" y="2694173"/>
            <a:chExt cx="3987692" cy="2367755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E957D1B9-E6E0-492F-B6B4-3A42035322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049" t="34103" r="56274" b="22253"/>
            <a:stretch/>
          </p:blipFill>
          <p:spPr>
            <a:xfrm>
              <a:off x="4806461" y="2694173"/>
              <a:ext cx="662854" cy="717242"/>
            </a:xfrm>
            <a:prstGeom prst="rect">
              <a:avLst/>
            </a:prstGeom>
          </p:spPr>
        </p:pic>
        <p:sp>
          <p:nvSpPr>
            <p:cNvPr id="14" name="Bulle narrative : rectangle à coins arrondis 13">
              <a:extLst>
                <a:ext uri="{FF2B5EF4-FFF2-40B4-BE49-F238E27FC236}">
                  <a16:creationId xmlns:a16="http://schemas.microsoft.com/office/drawing/2014/main" id="{0FC67D4B-D41C-4356-BB7D-462F811A5261}"/>
                </a:ext>
              </a:extLst>
            </p:cNvPr>
            <p:cNvSpPr/>
            <p:nvPr/>
          </p:nvSpPr>
          <p:spPr>
            <a:xfrm>
              <a:off x="2134934" y="3529417"/>
              <a:ext cx="3987692" cy="1532511"/>
            </a:xfrm>
            <a:prstGeom prst="wedgeRoundRectCallout">
              <a:avLst>
                <a:gd name="adj1" fmla="val 25507"/>
                <a:gd name="adj2" fmla="val -60321"/>
                <a:gd name="adj3" fmla="val 16667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scene3d>
              <a:camera prst="perspective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Les informations liées au projet seront notées dans un document que l’on appelle « cahier des charges ». Celui-ci sera lu et signé par les deux parties. Il fera office de contrat.</a:t>
              </a:r>
            </a:p>
            <a:p>
              <a:pPr algn="ctr"/>
              <a:endParaRPr lang="fr-FR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3750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9C102A-316A-49A4-B318-480D0312D501}"/>
              </a:ext>
            </a:extLst>
          </p:cNvPr>
          <p:cNvSpPr/>
          <p:nvPr/>
        </p:nvSpPr>
        <p:spPr>
          <a:xfrm>
            <a:off x="-38164" y="80738"/>
            <a:ext cx="101569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</a:t>
            </a:r>
            <a:r>
              <a:rPr lang="fr-FR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cahier des charges fonctionnel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F1B10C2-E26B-4347-B59F-94B48E4AA9ED}"/>
              </a:ext>
            </a:extLst>
          </p:cNvPr>
          <p:cNvSpPr txBox="1"/>
          <p:nvPr/>
        </p:nvSpPr>
        <p:spPr>
          <a:xfrm>
            <a:off x="1509786" y="843002"/>
            <a:ext cx="6166338" cy="646331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3 ) Quelles informations à noter dans un cahier des charges?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9272628-027B-4A42-AD65-5C5B3C826204}"/>
              </a:ext>
            </a:extLst>
          </p:cNvPr>
          <p:cNvSpPr txBox="1"/>
          <p:nvPr/>
        </p:nvSpPr>
        <p:spPr>
          <a:xfrm>
            <a:off x="629309" y="1752960"/>
            <a:ext cx="7752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Dans la première partie : </a:t>
            </a:r>
            <a:r>
              <a:rPr lang="fr-FR" sz="2800" dirty="0">
                <a:solidFill>
                  <a:srgbClr val="FF0000"/>
                </a:solidFill>
              </a:rPr>
              <a:t>on va présenter le sujet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1432BF9-A7E1-463D-86A1-B1F34F5DC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23" t="54829" r="21357" b="24853"/>
          <a:stretch/>
        </p:blipFill>
        <p:spPr>
          <a:xfrm>
            <a:off x="548494" y="2374834"/>
            <a:ext cx="8591728" cy="1758254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6D5FC9F9-766F-407B-B1FC-72054942C227}"/>
              </a:ext>
            </a:extLst>
          </p:cNvPr>
          <p:cNvCxnSpPr/>
          <p:nvPr/>
        </p:nvCxnSpPr>
        <p:spPr>
          <a:xfrm>
            <a:off x="3563815" y="2004646"/>
            <a:ext cx="597877" cy="586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5891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9C102A-316A-49A4-B318-480D0312D501}"/>
              </a:ext>
            </a:extLst>
          </p:cNvPr>
          <p:cNvSpPr/>
          <p:nvPr/>
        </p:nvSpPr>
        <p:spPr>
          <a:xfrm>
            <a:off x="-38164" y="80738"/>
            <a:ext cx="101569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</a:t>
            </a:r>
            <a:r>
              <a:rPr lang="fr-FR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cahier des charges fonctionnel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F1B10C2-E26B-4347-B59F-94B48E4AA9ED}"/>
              </a:ext>
            </a:extLst>
          </p:cNvPr>
          <p:cNvSpPr txBox="1"/>
          <p:nvPr/>
        </p:nvSpPr>
        <p:spPr>
          <a:xfrm>
            <a:off x="1509786" y="843002"/>
            <a:ext cx="6166338" cy="646331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3 ) Quelles informations à noter dans un cahier des charges?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1F32D6A-A91C-482D-88E8-192AF5B84100}"/>
              </a:ext>
            </a:extLst>
          </p:cNvPr>
          <p:cNvSpPr txBox="1"/>
          <p:nvPr/>
        </p:nvSpPr>
        <p:spPr>
          <a:xfrm>
            <a:off x="736691" y="1673999"/>
            <a:ext cx="9028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Dans la deuxième partie : </a:t>
            </a:r>
            <a:r>
              <a:rPr lang="fr-FR" sz="2400" dirty="0">
                <a:solidFill>
                  <a:srgbClr val="FF0000"/>
                </a:solidFill>
              </a:rPr>
              <a:t>on définit la fonction d’usage du produit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48636BE-650A-4C34-B0F3-C5952865C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53" t="17762" r="25224" b="13151"/>
          <a:stretch/>
        </p:blipFill>
        <p:spPr>
          <a:xfrm>
            <a:off x="2486891" y="2117595"/>
            <a:ext cx="4407877" cy="336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033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9C102A-316A-49A4-B318-480D0312D501}"/>
              </a:ext>
            </a:extLst>
          </p:cNvPr>
          <p:cNvSpPr/>
          <p:nvPr/>
        </p:nvSpPr>
        <p:spPr>
          <a:xfrm>
            <a:off x="-38164" y="80738"/>
            <a:ext cx="101569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</a:t>
            </a:r>
            <a:r>
              <a:rPr lang="fr-FR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cahier des charges fonctionnel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F1B10C2-E26B-4347-B59F-94B48E4AA9ED}"/>
              </a:ext>
            </a:extLst>
          </p:cNvPr>
          <p:cNvSpPr txBox="1"/>
          <p:nvPr/>
        </p:nvSpPr>
        <p:spPr>
          <a:xfrm>
            <a:off x="1509786" y="843002"/>
            <a:ext cx="6166338" cy="646331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3 ) Quelles informations à noter dans un cahier des charges?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1F32D6A-A91C-482D-88E8-192AF5B84100}"/>
              </a:ext>
            </a:extLst>
          </p:cNvPr>
          <p:cNvSpPr txBox="1"/>
          <p:nvPr/>
        </p:nvSpPr>
        <p:spPr>
          <a:xfrm>
            <a:off x="736692" y="1673999"/>
            <a:ext cx="879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Dans la deuxième partie : </a:t>
            </a:r>
            <a:r>
              <a:rPr lang="fr-FR" sz="2400" dirty="0">
                <a:solidFill>
                  <a:srgbClr val="FF0000"/>
                </a:solidFill>
              </a:rPr>
              <a:t>on définit la fonction d’usage du produit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48636BE-650A-4C34-B0F3-C5952865C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53" t="17762" r="25224" b="13151"/>
          <a:stretch/>
        </p:blipFill>
        <p:spPr>
          <a:xfrm>
            <a:off x="646369" y="4072528"/>
            <a:ext cx="1989240" cy="151728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B955650-FF0E-D3E2-9D2E-2DF40532F838}"/>
              </a:ext>
            </a:extLst>
          </p:cNvPr>
          <p:cNvSpPr txBox="1"/>
          <p:nvPr/>
        </p:nvSpPr>
        <p:spPr>
          <a:xfrm>
            <a:off x="4056185" y="2477743"/>
            <a:ext cx="33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6A92AE-16F2-CC20-6D06-45B69C59F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40" t="26252" r="30458" b="11911"/>
          <a:stretch/>
        </p:blipFill>
        <p:spPr>
          <a:xfrm>
            <a:off x="5427784" y="2085114"/>
            <a:ext cx="4103078" cy="350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241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9C102A-316A-49A4-B318-480D0312D501}"/>
              </a:ext>
            </a:extLst>
          </p:cNvPr>
          <p:cNvSpPr/>
          <p:nvPr/>
        </p:nvSpPr>
        <p:spPr>
          <a:xfrm>
            <a:off x="-38164" y="80738"/>
            <a:ext cx="101569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</a:t>
            </a:r>
            <a:r>
              <a:rPr lang="fr-FR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cahier des charges fonctionnel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F1B10C2-E26B-4347-B59F-94B48E4AA9ED}"/>
              </a:ext>
            </a:extLst>
          </p:cNvPr>
          <p:cNvSpPr txBox="1"/>
          <p:nvPr/>
        </p:nvSpPr>
        <p:spPr>
          <a:xfrm>
            <a:off x="1509786" y="843002"/>
            <a:ext cx="6166338" cy="646331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3 ) Comment sont notées les informations dans un cahier des charges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376163B-E8B3-4720-A540-B2FC94B312C5}"/>
              </a:ext>
            </a:extLst>
          </p:cNvPr>
          <p:cNvSpPr txBox="1"/>
          <p:nvPr/>
        </p:nvSpPr>
        <p:spPr>
          <a:xfrm>
            <a:off x="906324" y="1460250"/>
            <a:ext cx="9212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Dans la troisième partie : </a:t>
            </a:r>
            <a:r>
              <a:rPr lang="fr-FR" sz="2400" dirty="0">
                <a:solidFill>
                  <a:srgbClr val="FF0000"/>
                </a:solidFill>
              </a:rPr>
              <a:t>on définit les contraintes à respecter en utilisant l’outil « Pieuvre » et en précisant chaque contrainte dans un tableau.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B1A6C1-7D9D-AFD6-1D6E-AED2A1983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39" t="34301" r="22892" b="17517"/>
          <a:stretch/>
        </p:blipFill>
        <p:spPr>
          <a:xfrm>
            <a:off x="410307" y="2835275"/>
            <a:ext cx="5240216" cy="273147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436378-F2CA-F9B9-25D7-3527DFD476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96" t="50000" r="35519" b="12531"/>
          <a:stretch/>
        </p:blipFill>
        <p:spPr>
          <a:xfrm>
            <a:off x="6690771" y="2448975"/>
            <a:ext cx="2690095" cy="212358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CE51299-318A-1861-D12D-0598ECC86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92" t="23141" r="3722" b="58911"/>
          <a:stretch/>
        </p:blipFill>
        <p:spPr>
          <a:xfrm>
            <a:off x="6740769" y="4572562"/>
            <a:ext cx="2690095" cy="101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747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9C102A-316A-49A4-B318-480D0312D501}"/>
              </a:ext>
            </a:extLst>
          </p:cNvPr>
          <p:cNvSpPr/>
          <p:nvPr/>
        </p:nvSpPr>
        <p:spPr>
          <a:xfrm>
            <a:off x="-38164" y="80738"/>
            <a:ext cx="101569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</a:t>
            </a:r>
            <a:r>
              <a:rPr lang="fr-FR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cahier des charges fonctionnel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F1B10C2-E26B-4347-B59F-94B48E4AA9ED}"/>
              </a:ext>
            </a:extLst>
          </p:cNvPr>
          <p:cNvSpPr txBox="1"/>
          <p:nvPr/>
        </p:nvSpPr>
        <p:spPr>
          <a:xfrm>
            <a:off x="1509786" y="843002"/>
            <a:ext cx="6166338" cy="646331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3 ) Comment sont notées les contraintes dans un cahier des charges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703D57B-A50E-D10E-7B71-60F4D4B28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50" t="47432" r="14524" b="28044"/>
          <a:stretch/>
        </p:blipFill>
        <p:spPr>
          <a:xfrm>
            <a:off x="619308" y="3423444"/>
            <a:ext cx="9247368" cy="1972950"/>
          </a:xfrm>
          <a:prstGeom prst="rect">
            <a:avLst/>
          </a:prstGeom>
        </p:spPr>
      </p:pic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59EB609B-9507-4DBF-95B9-C7E4D34937D4}"/>
              </a:ext>
            </a:extLst>
          </p:cNvPr>
          <p:cNvSpPr/>
          <p:nvPr/>
        </p:nvSpPr>
        <p:spPr>
          <a:xfrm>
            <a:off x="5146431" y="1166167"/>
            <a:ext cx="4185138" cy="1793257"/>
          </a:xfrm>
          <a:prstGeom prst="wedgeRoundRectCallout">
            <a:avLst>
              <a:gd name="adj1" fmla="val -109008"/>
              <a:gd name="adj2" fmla="val 13576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On définit la fonction ou la contrainte par une phrase commençant par un verbe à l’infinitif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2" name="Bulle narrative : rectangle à coins arrondis 11">
            <a:extLst>
              <a:ext uri="{FF2B5EF4-FFF2-40B4-BE49-F238E27FC236}">
                <a16:creationId xmlns:a16="http://schemas.microsoft.com/office/drawing/2014/main" id="{3EF1021D-8168-4334-A9F8-50EF995131AB}"/>
              </a:ext>
            </a:extLst>
          </p:cNvPr>
          <p:cNvSpPr/>
          <p:nvPr/>
        </p:nvSpPr>
        <p:spPr>
          <a:xfrm>
            <a:off x="276832" y="2025678"/>
            <a:ext cx="4763480" cy="1303676"/>
          </a:xfrm>
          <a:prstGeom prst="wedgeRoundRectCallout">
            <a:avLst>
              <a:gd name="adj1" fmla="val -31538"/>
              <a:gd name="adj2" fmla="val 102846"/>
              <a:gd name="adj3" fmla="val 16667"/>
            </a:avLst>
          </a:prstGeom>
          <a:ln>
            <a:solidFill>
              <a:schemeClr val="tx1"/>
            </a:solidFill>
          </a:ln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Les fonctions et contraintes sont désignées par une lettre et classées par un chiffre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42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9C102A-316A-49A4-B318-480D0312D501}"/>
              </a:ext>
            </a:extLst>
          </p:cNvPr>
          <p:cNvSpPr/>
          <p:nvPr/>
        </p:nvSpPr>
        <p:spPr>
          <a:xfrm>
            <a:off x="-38164" y="80738"/>
            <a:ext cx="101569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</a:t>
            </a:r>
            <a:r>
              <a:rPr lang="fr-FR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cahier des charges fonctionnel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F1B10C2-E26B-4347-B59F-94B48E4AA9ED}"/>
              </a:ext>
            </a:extLst>
          </p:cNvPr>
          <p:cNvSpPr txBox="1"/>
          <p:nvPr/>
        </p:nvSpPr>
        <p:spPr>
          <a:xfrm>
            <a:off x="1509786" y="843002"/>
            <a:ext cx="6166338" cy="646331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3 ) Comment sont notées les contraintes dans un cahier des charges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703D57B-A50E-D10E-7B71-60F4D4B28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50" t="47432" r="14524" b="28044"/>
          <a:stretch/>
        </p:blipFill>
        <p:spPr>
          <a:xfrm>
            <a:off x="619308" y="3423444"/>
            <a:ext cx="9247368" cy="1972950"/>
          </a:xfrm>
          <a:prstGeom prst="rect">
            <a:avLst/>
          </a:prstGeom>
        </p:spPr>
      </p:pic>
      <p:sp>
        <p:nvSpPr>
          <p:cNvPr id="10" name="Bulle narrative : rectangle à coins arrondis 9">
            <a:extLst>
              <a:ext uri="{FF2B5EF4-FFF2-40B4-BE49-F238E27FC236}">
                <a16:creationId xmlns:a16="http://schemas.microsoft.com/office/drawing/2014/main" id="{8E936510-EF56-433F-846E-EC78CEACD247}"/>
              </a:ext>
            </a:extLst>
          </p:cNvPr>
          <p:cNvSpPr/>
          <p:nvPr/>
        </p:nvSpPr>
        <p:spPr>
          <a:xfrm>
            <a:off x="446355" y="1440324"/>
            <a:ext cx="4922813" cy="1613563"/>
          </a:xfrm>
          <a:prstGeom prst="wedgeRoundRectCallout">
            <a:avLst>
              <a:gd name="adj1" fmla="val 22986"/>
              <a:gd name="adj2" fmla="val 110144"/>
              <a:gd name="adj3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Les critères</a:t>
            </a:r>
            <a:r>
              <a:rPr lang="fr-FR" sz="2400" dirty="0">
                <a:solidFill>
                  <a:schemeClr val="tx1"/>
                </a:solidFill>
              </a:rPr>
              <a:t> permettent de mesurer la fonction ou la contrainte (vitesse, dimension, masse tension).</a:t>
            </a:r>
          </a:p>
        </p:txBody>
      </p:sp>
      <p:sp>
        <p:nvSpPr>
          <p:cNvPr id="11" name="Bulle narrative : rectangle à coins arrondis 10">
            <a:extLst>
              <a:ext uri="{FF2B5EF4-FFF2-40B4-BE49-F238E27FC236}">
                <a16:creationId xmlns:a16="http://schemas.microsoft.com/office/drawing/2014/main" id="{A75600FC-FD9C-4D82-AA36-2001294365D8}"/>
              </a:ext>
            </a:extLst>
          </p:cNvPr>
          <p:cNvSpPr/>
          <p:nvPr/>
        </p:nvSpPr>
        <p:spPr>
          <a:xfrm>
            <a:off x="5369168" y="843003"/>
            <a:ext cx="4497508" cy="2220974"/>
          </a:xfrm>
          <a:prstGeom prst="wedgeRoundRectCallout">
            <a:avLst>
              <a:gd name="adj1" fmla="val -10515"/>
              <a:gd name="adj2" fmla="val 7943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Les niveaux</a:t>
            </a:r>
            <a:r>
              <a:rPr lang="fr-FR" sz="2400" dirty="0">
                <a:solidFill>
                  <a:schemeClr val="tx1"/>
                </a:solidFill>
              </a:rPr>
              <a:t> permettent d’attribuer un niveau d’exigence à la fonction ou à la contrainte. Elle s’exprime le plus souvent par un nombre ou une unité.</a:t>
            </a:r>
          </a:p>
        </p:txBody>
      </p:sp>
    </p:spTree>
    <p:extLst>
      <p:ext uri="{BB962C8B-B14F-4D97-AF65-F5344CB8AC3E}">
        <p14:creationId xmlns:p14="http://schemas.microsoft.com/office/powerpoint/2010/main" val="8252802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Diapositive 1&quot;/&gt;&lt;property id=&quot;20307&quot; value=&quot;256&quot;/&gt;&lt;/object&gt;&lt;object type=&quot;3&quot; unique_id=&quot;10004&quot;&gt;&lt;property id=&quot;20148&quot; value=&quot;5&quot;/&gt;&lt;property id=&quot;20300&quot; value=&quot;Diapositive 2&quot;/&gt;&lt;property id=&quot;20307&quot; value=&quot;269&quot;/&gt;&lt;/object&gt;&lt;object type=&quot;3&quot; unique_id=&quot;10005&quot;&gt;&lt;property id=&quot;20148&quot; value=&quot;5&quot;/&gt;&lt;property id=&quot;20300&quot; value=&quot;Diapositive 3&quot;/&gt;&lt;property id=&quot;20307&quot; value=&quot;270&quot;/&gt;&lt;/object&gt;&lt;object type=&quot;3&quot; unique_id=&quot;10006&quot;&gt;&lt;property id=&quot;20148&quot; value=&quot;5&quot;/&gt;&lt;property id=&quot;20300&quot; value=&quot;Diapositive 4&quot;/&gt;&lt;property id=&quot;20307&quot; value=&quot;268&quot;/&gt;&lt;/object&gt;&lt;object type=&quot;3&quot; unique_id=&quot;10007&quot;&gt;&lt;property id=&quot;20148&quot; value=&quot;5&quot;/&gt;&lt;property id=&quot;20300&quot; value=&quot;Diapositive 7&quot;/&gt;&lt;property id=&quot;20307&quot; value=&quot;271&quot;/&gt;&lt;/object&gt;&lt;object type=&quot;3&quot; unique_id=&quot;10071&quot;&gt;&lt;property id=&quot;20148&quot; value=&quot;5&quot;/&gt;&lt;property id=&quot;20300&quot; value=&quot;Diapositive 5&quot;/&gt;&lt;property id=&quot;20307&quot; value=&quot;273&quot;/&gt;&lt;/object&gt;&lt;object type=&quot;3&quot; unique_id=&quot;10072&quot;&gt;&lt;property id=&quot;20148&quot; value=&quot;5&quot;/&gt;&lt;property id=&quot;20300&quot; value=&quot;Diapositive 6&quot;/&gt;&lt;property id=&quot;20307&quot; value=&quot;272&quot;/&gt;&lt;/object&gt;&lt;/object&gt;&lt;object type=&quot;8&quot; unique_id=&quot;10014&quot;&gt;&lt;/object&gt;&lt;/object&gt;&lt;/database&gt;"/>
  <p:tag name="SECTOMILLISECCONVERTED" val="1"/>
  <p:tag name="ISPRING_RESOURCE_PATHS_HASH_2" val="f0161778e3baf097c433261216946515e3d2e9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524</Words>
  <Application>Microsoft Office PowerPoint</Application>
  <PresentationFormat>Personnalisé</PresentationFormat>
  <Paragraphs>38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STEPH</dc:creator>
  <dc:description/>
  <cp:lastModifiedBy>stephane piglia</cp:lastModifiedBy>
  <cp:revision>67</cp:revision>
  <dcterms:created xsi:type="dcterms:W3CDTF">2020-02-17T15:09:09Z</dcterms:created>
  <dcterms:modified xsi:type="dcterms:W3CDTF">2024-02-02T16:09:34Z</dcterms:modified>
  <dc:language>fr-FR</dc:language>
</cp:coreProperties>
</file>